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4" r:id="rId23"/>
    <p:sldId id="295" r:id="rId24"/>
    <p:sldId id="279" r:id="rId25"/>
    <p:sldId id="280" r:id="rId26"/>
    <p:sldId id="296" r:id="rId27"/>
    <p:sldId id="297" r:id="rId28"/>
    <p:sldId id="298" r:id="rId29"/>
    <p:sldId id="284" r:id="rId30"/>
    <p:sldId id="285" r:id="rId31"/>
    <p:sldId id="286" r:id="rId32"/>
    <p:sldId id="287" r:id="rId33"/>
    <p:sldId id="288" r:id="rId34"/>
    <p:sldId id="289" r:id="rId35"/>
    <p:sldId id="290" r:id="rId36"/>
    <p:sldId id="291" r:id="rId37"/>
    <p:sldId id="292" r:id="rId38"/>
    <p:sldId id="299" r:id="rId39"/>
    <p:sldId id="293" r:id="rId40"/>
  </p:sldIdLst>
  <p:sldSz cx="9144000" cy="5143500" type="screen16x9"/>
  <p:notesSz cx="9144000" cy="5143500"/>
  <p:embeddedFontLst>
    <p:embeddedFont>
      <p:font typeface="Calibri" panose="020F0502020204030204" pitchFamily="34" charset="0"/>
      <p:regular r:id="rId42"/>
      <p:bold r:id="rId43"/>
      <p:italic r:id="rId44"/>
      <p:boldItalic r:id="rId45"/>
    </p:embeddedFont>
    <p:embeddedFont>
      <p:font typeface="Century Gothic" panose="020B0502020202020204" pitchFamily="34"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Wingdings 3" pitchFamily="2" charset="2"/>
      <p:regular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4"/>
    <p:restoredTop sz="94609"/>
  </p:normalViewPr>
  <p:slideViewPr>
    <p:cSldViewPr snapToGrid="0">
      <p:cViewPr>
        <p:scale>
          <a:sx n="243" d="100"/>
          <a:sy n="243" d="100"/>
        </p:scale>
        <p:origin x="-360" y="-110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2571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 name="Google Shape;4;n"/>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 name="Google Shape;5;n"/>
          <p:cNvSpPr>
            <a:spLocks noGrp="1" noRot="1" noChangeAspect="1"/>
          </p:cNvSpPr>
          <p:nvPr>
            <p:ph type="sldImg" idx="3"/>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886325"/>
            <a:ext cx="3962400" cy="2571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n"/>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a:t>
            </a:fld>
            <a:endParaRPr sz="120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5: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5: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6: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7: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7: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8: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9: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0: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60ba58bce8_0_166: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260ba58bce8_0_16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0ba58bce8_0_176: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260ba58bce8_0_17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0ba58bce8_0_183: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260ba58bce8_0_18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2: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331517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589897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6: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1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270974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690527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3: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3: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953276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1: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 name="Google Shape;64;p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2: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2:notes"/>
          <p:cNvSpPr txBox="1">
            <a:spLocks noGrp="1"/>
          </p:cNvSpPr>
          <p:nvPr>
            <p:ph type="body" idx="1"/>
          </p:nvPr>
        </p:nvSpPr>
        <p:spPr>
          <a:xfrm>
            <a:off x="914400" y="2474913"/>
            <a:ext cx="7315200" cy="20256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2:notes"/>
          <p:cNvSpPr txBox="1">
            <a:spLocks noGrp="1"/>
          </p:cNvSpPr>
          <p:nvPr>
            <p:ph type="sldNum" idx="12"/>
          </p:nvPr>
        </p:nvSpPr>
        <p:spPr>
          <a:xfrm>
            <a:off x="5180013" y="4886325"/>
            <a:ext cx="3962400" cy="2571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3: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4: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60b455a0b2_4_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60b455a0b2_4_0: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260b455a0b2_4_0:notes"/>
          <p:cNvSpPr txBox="1">
            <a:spLocks noGrp="1"/>
          </p:cNvSpPr>
          <p:nvPr>
            <p:ph type="sldNum" idx="12"/>
          </p:nvPr>
        </p:nvSpPr>
        <p:spPr>
          <a:xfrm>
            <a:off x="5180013" y="4886325"/>
            <a:ext cx="3962400" cy="25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60b455a0b2_4_1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60b455a0b2_4_10: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g260b455a0b2_4_10:notes"/>
          <p:cNvSpPr txBox="1">
            <a:spLocks noGrp="1"/>
          </p:cNvSpPr>
          <p:nvPr>
            <p:ph type="sldNum" idx="12"/>
          </p:nvPr>
        </p:nvSpPr>
        <p:spPr>
          <a:xfrm>
            <a:off x="5180013" y="4886325"/>
            <a:ext cx="3962400" cy="25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60b455a0b2_4_17: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260b455a0b2_4_17: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 </a:t>
            </a:r>
            <a:endParaRPr/>
          </a:p>
        </p:txBody>
      </p:sp>
      <p:sp>
        <p:nvSpPr>
          <p:cNvPr id="381" name="Google Shape;381;g260b455a0b2_4_17:notes"/>
          <p:cNvSpPr txBox="1">
            <a:spLocks noGrp="1"/>
          </p:cNvSpPr>
          <p:nvPr>
            <p:ph type="sldNum" idx="12"/>
          </p:nvPr>
        </p:nvSpPr>
        <p:spPr>
          <a:xfrm>
            <a:off x="5180013" y="4886325"/>
            <a:ext cx="3962400" cy="25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60b455a0b2_4_2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60b455a0b2_4_25: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g260b455a0b2_4_25:notes"/>
          <p:cNvSpPr txBox="1">
            <a:spLocks noGrp="1"/>
          </p:cNvSpPr>
          <p:nvPr>
            <p:ph type="sldNum" idx="12"/>
          </p:nvPr>
        </p:nvSpPr>
        <p:spPr>
          <a:xfrm>
            <a:off x="5180013" y="4886325"/>
            <a:ext cx="3962400" cy="25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60b455a0b2_4_3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60b455a0b2_4_33: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260b455a0b2_4_33:notes"/>
          <p:cNvSpPr txBox="1">
            <a:spLocks noGrp="1"/>
          </p:cNvSpPr>
          <p:nvPr>
            <p:ph type="sldNum" idx="12"/>
          </p:nvPr>
        </p:nvSpPr>
        <p:spPr>
          <a:xfrm>
            <a:off x="5180013" y="4886325"/>
            <a:ext cx="3962400" cy="2571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5: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25: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60ba58bce8_0_143: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260ba58bce8_0_143: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0ba58bce8_0_158: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260ba58bce8_0_158: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60ba58bce8_0_0: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260ba58bce8_0_0: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60ba58bce8_0_26: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260ba58bce8_0_26: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0ba58bce8_0_61:notes"/>
          <p:cNvSpPr txBox="1">
            <a:spLocks noGrp="1"/>
          </p:cNvSpPr>
          <p:nvPr>
            <p:ph type="body" idx="1"/>
          </p:nvPr>
        </p:nvSpPr>
        <p:spPr>
          <a:xfrm>
            <a:off x="914400" y="2474913"/>
            <a:ext cx="7315200" cy="2025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260ba58bce8_0_61: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914400" y="2474913"/>
            <a:ext cx="7315200" cy="20256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3028950" y="642938"/>
            <a:ext cx="3086100" cy="17367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1192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570337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891492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5677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121380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424016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2409063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2517935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p:cSld name="1_Title Only">
    <p:bg>
      <p:bgPr>
        <a:solidFill>
          <a:schemeClr val="lt1"/>
        </a:soli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84725" y="294639"/>
            <a:ext cx="3002279" cy="6075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500" b="1" i="0">
                <a:solidFill>
                  <a:srgbClr val="765058"/>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26239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08225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268603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30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4"/>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335648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1617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09"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09"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07369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690032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73138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pic>
        <p:nvPicPr>
          <p:cNvPr id="48" name="Google Shape;48;p7" descr="A tree with white branches and leaves&#10;&#10;Description automatically generated"/>
          <p:cNvPicPr preferRelativeResize="0"/>
          <p:nvPr/>
        </p:nvPicPr>
        <p:blipFill rotWithShape="1">
          <a:blip r:embed="rId3">
            <a:alphaModFix/>
          </a:blip>
          <a:srcRect t="4500"/>
          <a:stretch/>
        </p:blipFill>
        <p:spPr>
          <a:xfrm>
            <a:off x="5943600" y="319656"/>
            <a:ext cx="2438398" cy="2438400"/>
          </a:xfrm>
          <a:prstGeom prst="rect">
            <a:avLst/>
          </a:prstGeom>
          <a:noFill/>
          <a:ln>
            <a:noFill/>
          </a:ln>
        </p:spPr>
      </p:pic>
      <p:sp>
        <p:nvSpPr>
          <p:cNvPr id="49" name="Google Shape;49;p7"/>
          <p:cNvSpPr txBox="1"/>
          <p:nvPr/>
        </p:nvSpPr>
        <p:spPr>
          <a:xfrm>
            <a:off x="1055975" y="2039675"/>
            <a:ext cx="3872700" cy="525600"/>
          </a:xfrm>
          <a:prstGeom prst="rect">
            <a:avLst/>
          </a:prstGeom>
          <a:noFill/>
          <a:ln>
            <a:noFill/>
          </a:ln>
        </p:spPr>
        <p:txBody>
          <a:bodyPr spcFirstLastPara="1" wrap="square" lIns="0" tIns="0" rIns="0" bIns="0" anchor="t" anchorCtr="0">
            <a:normAutofit/>
          </a:bodyPr>
          <a:lstStyle/>
          <a:p>
            <a:pPr marL="0" lvl="0" indent="0" algn="l" rtl="0">
              <a:spcBef>
                <a:spcPts val="0"/>
              </a:spcBef>
              <a:spcAft>
                <a:spcPts val="0"/>
              </a:spcAft>
              <a:buNone/>
            </a:pPr>
            <a:r>
              <a:rPr lang="en-US" sz="2000" b="1" i="0" dirty="0">
                <a:solidFill>
                  <a:srgbClr val="4F6128"/>
                </a:solidFill>
                <a:latin typeface="+mj-lt"/>
                <a:ea typeface="Georgia"/>
                <a:cs typeface="Georgia"/>
                <a:sym typeface="Georgia"/>
              </a:rPr>
              <a:t>Inspire, Act, Change</a:t>
            </a:r>
            <a:endParaRPr sz="2000" b="1" i="0" dirty="0">
              <a:solidFill>
                <a:srgbClr val="4F6128"/>
              </a:solidFill>
              <a:latin typeface="+mj-lt"/>
              <a:ea typeface="Georgia"/>
              <a:cs typeface="Georgia"/>
              <a:sym typeface="Georgia"/>
            </a:endParaRPr>
          </a:p>
          <a:p>
            <a:pPr marL="0" lvl="0" indent="0" algn="l" rtl="0">
              <a:spcBef>
                <a:spcPts val="0"/>
              </a:spcBef>
              <a:spcAft>
                <a:spcPts val="0"/>
              </a:spcAft>
              <a:buNone/>
            </a:pPr>
            <a:endParaRPr sz="1400" b="0" i="0" dirty="0">
              <a:solidFill>
                <a:srgbClr val="765058"/>
              </a:solidFill>
              <a:latin typeface="+mj-lt"/>
              <a:ea typeface="Georgia"/>
              <a:cs typeface="Georgia"/>
              <a:sym typeface="Georgia"/>
            </a:endParaRPr>
          </a:p>
        </p:txBody>
      </p:sp>
      <p:sp>
        <p:nvSpPr>
          <p:cNvPr id="50" name="Google Shape;50;p7"/>
          <p:cNvSpPr txBox="1"/>
          <p:nvPr/>
        </p:nvSpPr>
        <p:spPr>
          <a:xfrm>
            <a:off x="-762000" y="133350"/>
            <a:ext cx="6008914" cy="6096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Clr>
                <a:schemeClr val="dk1"/>
              </a:buClr>
              <a:buSzPts val="4800"/>
              <a:buFont typeface="Arial"/>
              <a:buNone/>
            </a:pPr>
            <a:r>
              <a:rPr lang="en-US" sz="4800" b="1" dirty="0">
                <a:solidFill>
                  <a:schemeClr val="dk1"/>
                </a:solidFill>
                <a:latin typeface="+mj-lt"/>
                <a:ea typeface="Arial"/>
                <a:cs typeface="Arial"/>
                <a:sym typeface="Arial"/>
              </a:rPr>
              <a:t>Welcome to </a:t>
            </a:r>
            <a:r>
              <a:rPr lang="en-US" sz="5600" b="1" dirty="0" err="1">
                <a:solidFill>
                  <a:schemeClr val="dk1"/>
                </a:solidFill>
                <a:latin typeface="+mj-lt"/>
                <a:ea typeface="Arial"/>
                <a:cs typeface="Arial"/>
                <a:sym typeface="Arial"/>
              </a:rPr>
              <a:t>EcoGram</a:t>
            </a:r>
            <a:r>
              <a:rPr lang="en-US" sz="4800" b="1" dirty="0">
                <a:solidFill>
                  <a:schemeClr val="dk1"/>
                </a:solidFill>
                <a:latin typeface="+mj-lt"/>
                <a:ea typeface="Arial"/>
                <a:cs typeface="Arial"/>
                <a:sym typeface="Arial"/>
              </a:rPr>
              <a:t>!</a:t>
            </a:r>
            <a:endParaRPr dirty="0">
              <a:latin typeface="+mj-lt"/>
            </a:endParaRPr>
          </a:p>
        </p:txBody>
      </p:sp>
      <p:sp>
        <p:nvSpPr>
          <p:cNvPr id="51" name="Google Shape;51;p7"/>
          <p:cNvSpPr txBox="1"/>
          <p:nvPr/>
        </p:nvSpPr>
        <p:spPr>
          <a:xfrm>
            <a:off x="662299" y="3119066"/>
            <a:ext cx="4951200" cy="28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800" dirty="0">
                <a:solidFill>
                  <a:srgbClr val="953734"/>
                </a:solidFill>
                <a:ea typeface="Georgia"/>
                <a:cs typeface="Georgia"/>
                <a:sym typeface="Georgia"/>
              </a:rPr>
              <a:t>Team Members</a:t>
            </a:r>
            <a:endParaRPr sz="1800" dirty="0">
              <a:solidFill>
                <a:srgbClr val="953734"/>
              </a:solidFill>
              <a:ea typeface="Georgia"/>
              <a:cs typeface="Georgia"/>
              <a:sym typeface="Georgia"/>
            </a:endParaRPr>
          </a:p>
        </p:txBody>
      </p:sp>
      <p:sp>
        <p:nvSpPr>
          <p:cNvPr id="52" name="Google Shape;52;p7"/>
          <p:cNvSpPr txBox="1"/>
          <p:nvPr/>
        </p:nvSpPr>
        <p:spPr>
          <a:xfrm>
            <a:off x="662300" y="3408875"/>
            <a:ext cx="5619900" cy="1182600"/>
          </a:xfrm>
          <a:prstGeom prst="rect">
            <a:avLst/>
          </a:prstGeom>
          <a:noFill/>
          <a:ln>
            <a:noFill/>
          </a:ln>
        </p:spPr>
        <p:txBody>
          <a:bodyPr spcFirstLastPara="1" wrap="square" lIns="0" tIns="88900" rIns="0" bIns="0" anchor="t" anchorCtr="0">
            <a:spAutoFit/>
          </a:bodyPr>
          <a:lstStyle/>
          <a:p>
            <a:pPr marL="12700" lvl="0" indent="0" algn="l" rtl="0">
              <a:lnSpc>
                <a:spcPct val="100000"/>
              </a:lnSpc>
              <a:spcBef>
                <a:spcPts val="0"/>
              </a:spcBef>
              <a:spcAft>
                <a:spcPts val="0"/>
              </a:spcAft>
              <a:buNone/>
            </a:pPr>
            <a:r>
              <a:rPr lang="en-US" sz="1400" dirty="0" err="1">
                <a:solidFill>
                  <a:schemeClr val="bg2">
                    <a:lumMod val="25000"/>
                  </a:schemeClr>
                </a:solidFill>
                <a:ea typeface="Arial"/>
                <a:cs typeface="Arial"/>
                <a:sym typeface="Arial"/>
              </a:rPr>
              <a:t>Divya</a:t>
            </a:r>
            <a:r>
              <a:rPr lang="en-US" sz="1400" dirty="0">
                <a:solidFill>
                  <a:schemeClr val="bg2">
                    <a:lumMod val="25000"/>
                  </a:schemeClr>
                </a:solidFill>
                <a:ea typeface="Arial"/>
                <a:cs typeface="Arial"/>
                <a:sym typeface="Arial"/>
              </a:rPr>
              <a:t> Myneni -002746471</a:t>
            </a:r>
            <a:endParaRPr sz="1400" dirty="0">
              <a:solidFill>
                <a:schemeClr val="bg2">
                  <a:lumMod val="25000"/>
                </a:schemeClr>
              </a:solidFill>
              <a:ea typeface="Arial"/>
              <a:cs typeface="Arial"/>
              <a:sym typeface="Arial"/>
            </a:endParaRPr>
          </a:p>
          <a:p>
            <a:pPr marL="12700" marR="5080" lvl="0" indent="0" algn="l" rtl="0">
              <a:lnSpc>
                <a:spcPct val="100000"/>
              </a:lnSpc>
              <a:spcBef>
                <a:spcPts val="600"/>
              </a:spcBef>
              <a:spcAft>
                <a:spcPts val="0"/>
              </a:spcAft>
              <a:buNone/>
            </a:pPr>
            <a:r>
              <a:rPr lang="en-US" sz="1400" dirty="0">
                <a:solidFill>
                  <a:schemeClr val="bg2">
                    <a:lumMod val="25000"/>
                  </a:schemeClr>
                </a:solidFill>
                <a:ea typeface="Arial"/>
                <a:cs typeface="Arial"/>
                <a:sym typeface="Arial"/>
              </a:rPr>
              <a:t>Sai Veerendra Prathipati -002781739 </a:t>
            </a:r>
            <a:endParaRPr sz="1400" dirty="0">
              <a:solidFill>
                <a:schemeClr val="bg2">
                  <a:lumMod val="25000"/>
                </a:schemeClr>
              </a:solidFill>
              <a:ea typeface="Arial"/>
              <a:cs typeface="Arial"/>
              <a:sym typeface="Arial"/>
            </a:endParaRPr>
          </a:p>
          <a:p>
            <a:pPr marL="12700" marR="5080" lvl="0" indent="0" algn="l" rtl="0">
              <a:lnSpc>
                <a:spcPct val="100000"/>
              </a:lnSpc>
              <a:spcBef>
                <a:spcPts val="600"/>
              </a:spcBef>
              <a:spcAft>
                <a:spcPts val="0"/>
              </a:spcAft>
              <a:buNone/>
            </a:pPr>
            <a:r>
              <a:rPr lang="en-US" sz="1400" dirty="0">
                <a:solidFill>
                  <a:schemeClr val="bg2">
                    <a:lumMod val="25000"/>
                  </a:schemeClr>
                </a:solidFill>
                <a:ea typeface="Arial"/>
                <a:cs typeface="Arial"/>
                <a:sym typeface="Arial"/>
              </a:rPr>
              <a:t>Lakshmi </a:t>
            </a:r>
            <a:r>
              <a:rPr lang="en-US" sz="1400" dirty="0" err="1">
                <a:solidFill>
                  <a:schemeClr val="bg2">
                    <a:lumMod val="25000"/>
                  </a:schemeClr>
                </a:solidFill>
                <a:ea typeface="Arial"/>
                <a:cs typeface="Arial"/>
                <a:sym typeface="Arial"/>
              </a:rPr>
              <a:t>Anchitha</a:t>
            </a:r>
            <a:r>
              <a:rPr lang="en-US" sz="1400" dirty="0">
                <a:solidFill>
                  <a:schemeClr val="bg2">
                    <a:lumMod val="25000"/>
                  </a:schemeClr>
                </a:solidFill>
                <a:ea typeface="Arial"/>
                <a:cs typeface="Arial"/>
                <a:sym typeface="Arial"/>
              </a:rPr>
              <a:t> </a:t>
            </a:r>
            <a:r>
              <a:rPr lang="en-US" sz="1400" dirty="0" err="1">
                <a:solidFill>
                  <a:schemeClr val="bg2">
                    <a:lumMod val="25000"/>
                  </a:schemeClr>
                </a:solidFill>
                <a:ea typeface="Arial"/>
                <a:cs typeface="Arial"/>
                <a:sym typeface="Arial"/>
              </a:rPr>
              <a:t>Panchaparvala</a:t>
            </a:r>
            <a:r>
              <a:rPr lang="en-US" sz="1400" dirty="0">
                <a:solidFill>
                  <a:schemeClr val="bg2">
                    <a:lumMod val="25000"/>
                  </a:schemeClr>
                </a:solidFill>
                <a:ea typeface="Arial"/>
                <a:cs typeface="Arial"/>
                <a:sym typeface="Arial"/>
              </a:rPr>
              <a:t> -002643844 </a:t>
            </a:r>
            <a:endParaRPr sz="1400" dirty="0">
              <a:solidFill>
                <a:schemeClr val="bg2">
                  <a:lumMod val="25000"/>
                </a:schemeClr>
              </a:solidFill>
              <a:ea typeface="Arial"/>
              <a:cs typeface="Arial"/>
              <a:sym typeface="Arial"/>
            </a:endParaRPr>
          </a:p>
          <a:p>
            <a:pPr marL="12700" marR="5080" lvl="0" indent="0" algn="l" rtl="0">
              <a:lnSpc>
                <a:spcPct val="100000"/>
              </a:lnSpc>
              <a:spcBef>
                <a:spcPts val="600"/>
              </a:spcBef>
              <a:spcAft>
                <a:spcPts val="0"/>
              </a:spcAft>
              <a:buNone/>
            </a:pPr>
            <a:r>
              <a:rPr lang="en-US" sz="1400" dirty="0">
                <a:solidFill>
                  <a:schemeClr val="bg2">
                    <a:lumMod val="25000"/>
                  </a:schemeClr>
                </a:solidFill>
                <a:ea typeface="Arial"/>
                <a:cs typeface="Arial"/>
                <a:sym typeface="Arial"/>
              </a:rPr>
              <a:t>Sai </a:t>
            </a:r>
            <a:r>
              <a:rPr lang="en-US" sz="1400" dirty="0" err="1">
                <a:solidFill>
                  <a:schemeClr val="bg2">
                    <a:lumMod val="25000"/>
                  </a:schemeClr>
                </a:solidFill>
                <a:ea typeface="Arial"/>
                <a:cs typeface="Arial"/>
                <a:sym typeface="Arial"/>
              </a:rPr>
              <a:t>Pravallika</a:t>
            </a:r>
            <a:r>
              <a:rPr lang="en-US" sz="1400" dirty="0">
                <a:solidFill>
                  <a:schemeClr val="bg2">
                    <a:lumMod val="25000"/>
                  </a:schemeClr>
                </a:solidFill>
                <a:ea typeface="Arial"/>
                <a:cs typeface="Arial"/>
                <a:sym typeface="Arial"/>
              </a:rPr>
              <a:t> </a:t>
            </a:r>
            <a:r>
              <a:rPr lang="en-US" sz="1400" dirty="0" err="1">
                <a:solidFill>
                  <a:schemeClr val="bg2">
                    <a:lumMod val="25000"/>
                  </a:schemeClr>
                </a:solidFill>
                <a:ea typeface="Arial"/>
                <a:cs typeface="Arial"/>
                <a:sym typeface="Arial"/>
              </a:rPr>
              <a:t>Balina</a:t>
            </a:r>
            <a:r>
              <a:rPr lang="en-US" sz="1400" dirty="0">
                <a:solidFill>
                  <a:schemeClr val="bg2">
                    <a:lumMod val="25000"/>
                  </a:schemeClr>
                </a:solidFill>
                <a:ea typeface="Arial"/>
                <a:cs typeface="Arial"/>
                <a:sym typeface="Arial"/>
              </a:rPr>
              <a:t> -002642253</a:t>
            </a:r>
            <a:endParaRPr sz="1400" dirty="0">
              <a:solidFill>
                <a:schemeClr val="bg2">
                  <a:lumMod val="25000"/>
                </a:schemeClr>
              </a:solidFil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77"/>
        <p:cNvGrpSpPr/>
        <p:nvPr/>
      </p:nvGrpSpPr>
      <p:grpSpPr>
        <a:xfrm>
          <a:off x="0" y="0"/>
          <a:ext cx="0" cy="0"/>
          <a:chOff x="0" y="0"/>
          <a:chExt cx="0" cy="0"/>
        </a:xfrm>
      </p:grpSpPr>
      <p:sp>
        <p:nvSpPr>
          <p:cNvPr id="178" name="Google Shape;178;p16"/>
          <p:cNvSpPr txBox="1">
            <a:spLocks noGrp="1"/>
          </p:cNvSpPr>
          <p:nvPr>
            <p:ph type="title"/>
          </p:nvPr>
        </p:nvSpPr>
        <p:spPr>
          <a:xfrm>
            <a:off x="1261872" y="496923"/>
            <a:ext cx="3475100" cy="574334"/>
          </a:xfrm>
          <a:prstGeom prst="rect">
            <a:avLst/>
          </a:prstGeom>
        </p:spPr>
        <p:txBody>
          <a:bodyPr spcFirstLastPara="1" vert="horz" lIns="91440" tIns="45720" rIns="91440" bIns="45720" rtlCol="0" anchor="t" anchorCtr="0">
            <a:normAutofit/>
          </a:bodyPr>
          <a:lstStyle/>
          <a:p>
            <a:pPr marL="12700" lvl="0" indent="0" defTabSz="457200">
              <a:lnSpc>
                <a:spcPct val="90000"/>
              </a:lnSpc>
              <a:spcAft>
                <a:spcPts val="0"/>
              </a:spcAft>
            </a:pPr>
            <a:r>
              <a:rPr lang="en-US" sz="3100" dirty="0"/>
              <a:t>Target Audience</a:t>
            </a:r>
          </a:p>
        </p:txBody>
      </p:sp>
      <p:sp>
        <p:nvSpPr>
          <p:cNvPr id="179" name="Google Shape;179;p16"/>
          <p:cNvSpPr txBox="1"/>
          <p:nvPr/>
        </p:nvSpPr>
        <p:spPr>
          <a:xfrm>
            <a:off x="1261872" y="1186269"/>
            <a:ext cx="4617720" cy="3326992"/>
          </a:xfrm>
          <a:prstGeom prst="rect">
            <a:avLst/>
          </a:prstGeom>
        </p:spPr>
        <p:txBody>
          <a:bodyPr spcFirstLastPara="1" vert="horz" lIns="91440" tIns="45720" rIns="91440" bIns="45720" rtlCol="0" anchorCtr="0">
            <a:noAutofit/>
          </a:bodyPr>
          <a:lstStyle/>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Eco-Enthusiasts, Activists, and Sustainable Businesses:</a:t>
            </a:r>
            <a:endParaRPr lang="en-US" sz="1100" dirty="0">
              <a:solidFill>
                <a:schemeClr val="tx1">
                  <a:lumMod val="75000"/>
                  <a:lumOff val="25000"/>
                </a:schemeClr>
              </a:solidFill>
              <a:sym typeface="Georgia"/>
            </a:endParaRPr>
          </a:p>
          <a:p>
            <a:pPr marL="347980" marR="5080" lvl="0" indent="-335915">
              <a:lnSpc>
                <a:spcPct val="90000"/>
              </a:lnSpc>
              <a:spcBef>
                <a:spcPts val="1000"/>
              </a:spcBef>
              <a:buClr>
                <a:schemeClr val="accent1"/>
              </a:buClr>
              <a:buSzPts val="1550"/>
              <a:buFont typeface="Wingdings 3" charset="2"/>
              <a:buChar char=""/>
            </a:pPr>
            <a:r>
              <a:rPr lang="en-US" sz="1100" dirty="0">
                <a:solidFill>
                  <a:schemeClr val="tx1">
                    <a:lumMod val="75000"/>
                    <a:lumOff val="25000"/>
                  </a:schemeClr>
                </a:solidFill>
                <a:sym typeface="Georgia"/>
              </a:rPr>
              <a:t>Connect and empower individuals passionate about sustainability.</a:t>
            </a:r>
            <a:endParaRPr lang="en-US" sz="1100" dirty="0">
              <a:solidFill>
                <a:schemeClr val="tx1">
                  <a:lumMod val="75000"/>
                  <a:lumOff val="25000"/>
                </a:schemeClr>
              </a:solidFill>
            </a:endParaRPr>
          </a:p>
          <a:p>
            <a:pPr marL="347980" marR="5080" lvl="0" indent="-335915">
              <a:lnSpc>
                <a:spcPct val="90000"/>
              </a:lnSpc>
              <a:spcBef>
                <a:spcPts val="1000"/>
              </a:spcBef>
              <a:buClr>
                <a:schemeClr val="accent1"/>
              </a:buClr>
              <a:buSzPts val="1550"/>
              <a:buFont typeface="Wingdings 3" charset="2"/>
              <a:buChar char=""/>
            </a:pPr>
            <a:r>
              <a:rPr lang="en-US" sz="1100" dirty="0">
                <a:solidFill>
                  <a:schemeClr val="tx1">
                    <a:lumMod val="75000"/>
                    <a:lumOff val="25000"/>
                  </a:schemeClr>
                </a:solidFill>
                <a:sym typeface="Georgia"/>
              </a:rPr>
              <a:t>Foster collaboration, knowledge sharing, and networking.</a:t>
            </a:r>
            <a:endParaRPr lang="en-US" sz="1100" dirty="0">
              <a:solidFill>
                <a:schemeClr val="tx1">
                  <a:lumMod val="75000"/>
                  <a:lumOff val="25000"/>
                </a:schemeClr>
              </a:solidFill>
            </a:endParaRPr>
          </a:p>
          <a:p>
            <a:pPr marL="347980" marR="5080" lvl="0" indent="-237490">
              <a:lnSpc>
                <a:spcPct val="90000"/>
              </a:lnSpc>
              <a:spcBef>
                <a:spcPts val="1000"/>
              </a:spcBef>
              <a:buClr>
                <a:schemeClr val="accent1"/>
              </a:buClr>
              <a:buSzPts val="1550"/>
              <a:buFont typeface="Wingdings 3" charset="2"/>
              <a:buChar char=""/>
            </a:pPr>
            <a:endParaRPr lang="en-US" sz="1100"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Educators/Experts and Conscious Consumers:</a:t>
            </a:r>
            <a:endParaRPr lang="en-US" sz="1100" dirty="0">
              <a:solidFill>
                <a:schemeClr val="tx1">
                  <a:lumMod val="75000"/>
                  <a:lumOff val="25000"/>
                </a:schemeClr>
              </a:solidFill>
            </a:endParaRPr>
          </a:p>
          <a:p>
            <a:pPr marL="347980" marR="5080" lvl="0" indent="-335915">
              <a:lnSpc>
                <a:spcPct val="90000"/>
              </a:lnSpc>
              <a:spcBef>
                <a:spcPts val="1000"/>
              </a:spcBef>
              <a:buClr>
                <a:schemeClr val="accent1"/>
              </a:buClr>
              <a:buSzPts val="1550"/>
              <a:buFont typeface="Wingdings 3" charset="2"/>
              <a:buChar char=""/>
            </a:pPr>
            <a:r>
              <a:rPr lang="en-US" sz="1100" dirty="0">
                <a:solidFill>
                  <a:schemeClr val="tx1">
                    <a:lumMod val="75000"/>
                    <a:lumOff val="25000"/>
                  </a:schemeClr>
                </a:solidFill>
                <a:sym typeface="Georgia"/>
              </a:rPr>
              <a:t>Connect educators, experts, and conscious consumers.</a:t>
            </a:r>
            <a:endParaRPr lang="en-US" sz="1100" dirty="0">
              <a:solidFill>
                <a:schemeClr val="tx1">
                  <a:lumMod val="75000"/>
                  <a:lumOff val="25000"/>
                </a:schemeClr>
              </a:solidFill>
            </a:endParaRPr>
          </a:p>
          <a:p>
            <a:pPr marL="347980" marR="5080" lvl="0" indent="-335915">
              <a:lnSpc>
                <a:spcPct val="90000"/>
              </a:lnSpc>
              <a:spcBef>
                <a:spcPts val="1000"/>
              </a:spcBef>
              <a:buClr>
                <a:schemeClr val="accent1"/>
              </a:buClr>
              <a:buSzPts val="1550"/>
              <a:buFont typeface="Wingdings 3" charset="2"/>
              <a:buChar char=""/>
            </a:pPr>
            <a:r>
              <a:rPr lang="en-US" sz="1100" dirty="0">
                <a:solidFill>
                  <a:schemeClr val="tx1">
                    <a:lumMod val="75000"/>
                    <a:lumOff val="25000"/>
                  </a:schemeClr>
                </a:solidFill>
                <a:sym typeface="Georgia"/>
              </a:rPr>
              <a:t>Inspire and drive positive change towards sustainability.</a:t>
            </a:r>
            <a:endParaRPr lang="en-US" sz="1100" dirty="0">
              <a:solidFill>
                <a:schemeClr val="tx1">
                  <a:lumMod val="75000"/>
                  <a:lumOff val="25000"/>
                </a:schemeClr>
              </a:solidFill>
            </a:endParaRPr>
          </a:p>
          <a:p>
            <a:pPr marL="347980" marR="5080" lvl="0" indent="-237490">
              <a:lnSpc>
                <a:spcPct val="90000"/>
              </a:lnSpc>
              <a:spcBef>
                <a:spcPts val="1000"/>
              </a:spcBef>
              <a:buClr>
                <a:schemeClr val="accent1"/>
              </a:buClr>
              <a:buSzPts val="1550"/>
              <a:buFont typeface="Wingdings 3" charset="2"/>
              <a:buChar char=""/>
            </a:pP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Environmental Organizations/Non-profits:</a:t>
            </a:r>
            <a:endParaRPr lang="en-US" sz="1100" dirty="0">
              <a:solidFill>
                <a:schemeClr val="tx1">
                  <a:lumMod val="75000"/>
                  <a:lumOff val="25000"/>
                </a:schemeClr>
              </a:solidFill>
            </a:endParaRPr>
          </a:p>
          <a:p>
            <a:pPr marL="347980" marR="5080" lvl="0" indent="-335915">
              <a:lnSpc>
                <a:spcPct val="90000"/>
              </a:lnSpc>
              <a:spcBef>
                <a:spcPts val="1000"/>
              </a:spcBef>
              <a:buClr>
                <a:schemeClr val="accent1"/>
              </a:buClr>
              <a:buSzPts val="1550"/>
              <a:buFont typeface="Wingdings 3" charset="2"/>
              <a:buChar char=""/>
            </a:pPr>
            <a:r>
              <a:rPr lang="en-US" sz="1100" dirty="0">
                <a:solidFill>
                  <a:schemeClr val="tx1">
                    <a:lumMod val="75000"/>
                    <a:lumOff val="25000"/>
                  </a:schemeClr>
                </a:solidFill>
                <a:sym typeface="Georgia"/>
              </a:rPr>
              <a:t>Amplify the impact of environmental organizations.</a:t>
            </a:r>
            <a:endParaRPr lang="en-US" sz="1100" dirty="0">
              <a:solidFill>
                <a:schemeClr val="tx1">
                  <a:lumMod val="75000"/>
                  <a:lumOff val="25000"/>
                </a:schemeClr>
              </a:solidFill>
            </a:endParaRPr>
          </a:p>
          <a:p>
            <a:pPr marL="347980" marR="5080" lvl="0" indent="-335915">
              <a:lnSpc>
                <a:spcPct val="90000"/>
              </a:lnSpc>
              <a:spcBef>
                <a:spcPts val="1000"/>
              </a:spcBef>
              <a:buClr>
                <a:schemeClr val="accent1"/>
              </a:buClr>
              <a:buSzPts val="1550"/>
              <a:buFont typeface="Wingdings 3" charset="2"/>
              <a:buChar char=""/>
            </a:pPr>
            <a:r>
              <a:rPr lang="en-US" sz="1100" dirty="0">
                <a:solidFill>
                  <a:schemeClr val="tx1">
                    <a:lumMod val="75000"/>
                    <a:lumOff val="25000"/>
                  </a:schemeClr>
                </a:solidFill>
                <a:sym typeface="Georgia"/>
              </a:rPr>
              <a:t>Provide tools and resources for effective advocacy.</a:t>
            </a:r>
            <a:endParaRPr lang="en-US" sz="1100" dirty="0">
              <a:solidFill>
                <a:schemeClr val="tx1">
                  <a:lumMod val="75000"/>
                  <a:lumOff val="25000"/>
                </a:schemeClr>
              </a:solidFill>
            </a:endParaRPr>
          </a:p>
        </p:txBody>
      </p:sp>
      <p:pic>
        <p:nvPicPr>
          <p:cNvPr id="180" name="Google Shape;180;p16" descr="A tree with white branches and leaves&#10;&#10;Description automatically generated"/>
          <p:cNvPicPr preferRelativeResize="0"/>
          <p:nvPr/>
        </p:nvPicPr>
        <p:blipFill rotWithShape="1">
          <a:blip r:embed="rId3"/>
          <a:srcRect t="4500"/>
          <a:stretch/>
        </p:blipFill>
        <p:spPr>
          <a:xfrm>
            <a:off x="5667307" y="956244"/>
            <a:ext cx="3000986" cy="300098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84"/>
        <p:cNvGrpSpPr/>
        <p:nvPr/>
      </p:nvGrpSpPr>
      <p:grpSpPr>
        <a:xfrm>
          <a:off x="0" y="0"/>
          <a:ext cx="0" cy="0"/>
          <a:chOff x="0" y="0"/>
          <a:chExt cx="0" cy="0"/>
        </a:xfrm>
      </p:grpSpPr>
      <p:pic>
        <p:nvPicPr>
          <p:cNvPr id="185" name="Google Shape;185;p17" descr="A tree with white branches and leaves&#10;&#10;Description automatically generated"/>
          <p:cNvPicPr preferRelativeResize="0"/>
          <p:nvPr/>
        </p:nvPicPr>
        <p:blipFill rotWithShape="1">
          <a:blip r:embed="rId3">
            <a:alphaModFix/>
          </a:blip>
          <a:srcRect t="4500"/>
          <a:stretch/>
        </p:blipFill>
        <p:spPr>
          <a:xfrm>
            <a:off x="7391400" y="34198"/>
            <a:ext cx="1295400" cy="1295401"/>
          </a:xfrm>
          <a:prstGeom prst="rect">
            <a:avLst/>
          </a:prstGeom>
          <a:noFill/>
          <a:ln>
            <a:noFill/>
          </a:ln>
        </p:spPr>
      </p:pic>
      <p:sp>
        <p:nvSpPr>
          <p:cNvPr id="186" name="Google Shape;186;p17"/>
          <p:cNvSpPr txBox="1"/>
          <p:nvPr/>
        </p:nvSpPr>
        <p:spPr>
          <a:xfrm>
            <a:off x="312903" y="1521315"/>
            <a:ext cx="1482333" cy="751488"/>
          </a:xfrm>
          <a:prstGeom prst="rect">
            <a:avLst/>
          </a:prstGeom>
          <a:noFill/>
          <a:ln>
            <a:noFill/>
          </a:ln>
        </p:spPr>
        <p:txBody>
          <a:bodyPr spcFirstLastPara="1" wrap="square" lIns="0" tIns="12700" rIns="0" bIns="0" anchor="t" anchorCtr="0">
            <a:spAutoFit/>
          </a:bodyPr>
          <a:lstStyle/>
          <a:p>
            <a:pPr marL="12700" marR="5080" lvl="0" indent="114935" algn="l" rtl="0">
              <a:lnSpc>
                <a:spcPct val="100000"/>
              </a:lnSpc>
              <a:spcBef>
                <a:spcPts val="0"/>
              </a:spcBef>
              <a:spcAft>
                <a:spcPts val="0"/>
              </a:spcAft>
              <a:buNone/>
            </a:pPr>
            <a:r>
              <a:rPr lang="en-US" sz="2400" dirty="0">
                <a:latin typeface="+mj-lt"/>
                <a:ea typeface="Georgia"/>
                <a:cs typeface="Georgia"/>
                <a:sym typeface="Georgia"/>
              </a:rPr>
              <a:t>Product Definition</a:t>
            </a:r>
            <a:endParaRPr sz="2400" dirty="0">
              <a:latin typeface="+mj-lt"/>
              <a:ea typeface="Georgia"/>
              <a:cs typeface="Georgia"/>
              <a:sym typeface="Georgia"/>
            </a:endParaRPr>
          </a:p>
        </p:txBody>
      </p:sp>
      <p:sp>
        <p:nvSpPr>
          <p:cNvPr id="187" name="Google Shape;187;p17"/>
          <p:cNvSpPr txBox="1"/>
          <p:nvPr/>
        </p:nvSpPr>
        <p:spPr>
          <a:xfrm>
            <a:off x="3841640" y="1668247"/>
            <a:ext cx="1472544" cy="47448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dirty="0">
                <a:latin typeface="+mj-lt"/>
                <a:ea typeface="Georgia"/>
                <a:cs typeface="Georgia"/>
                <a:sym typeface="Georgia"/>
              </a:rPr>
              <a:t>Analysis</a:t>
            </a:r>
            <a:endParaRPr sz="3000" dirty="0">
              <a:latin typeface="+mj-lt"/>
              <a:ea typeface="Georgia"/>
              <a:cs typeface="Georgia"/>
              <a:sym typeface="Georgia"/>
            </a:endParaRPr>
          </a:p>
        </p:txBody>
      </p:sp>
      <p:grpSp>
        <p:nvGrpSpPr>
          <p:cNvPr id="188" name="Google Shape;188;p17"/>
          <p:cNvGrpSpPr/>
          <p:nvPr/>
        </p:nvGrpSpPr>
        <p:grpSpPr>
          <a:xfrm>
            <a:off x="3417875" y="1905492"/>
            <a:ext cx="423765" cy="31750"/>
            <a:chOff x="3417875" y="1905492"/>
            <a:chExt cx="423765" cy="31750"/>
          </a:xfrm>
        </p:grpSpPr>
        <p:sp>
          <p:nvSpPr>
            <p:cNvPr id="189" name="Google Shape;189;p17"/>
            <p:cNvSpPr/>
            <p:nvPr/>
          </p:nvSpPr>
          <p:spPr>
            <a:xfrm>
              <a:off x="3417875" y="1921224"/>
              <a:ext cx="380365" cy="0"/>
            </a:xfrm>
            <a:custGeom>
              <a:avLst/>
              <a:gdLst/>
              <a:ahLst/>
              <a:cxnLst/>
              <a:rect l="l" t="t" r="r" b="b"/>
              <a:pathLst>
                <a:path w="380364" h="120000" extrusionOk="0">
                  <a:moveTo>
                    <a:pt x="0" y="0"/>
                  </a:moveTo>
                  <a:lnTo>
                    <a:pt x="379949" y="0"/>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190" name="Google Shape;190;p17"/>
            <p:cNvSpPr/>
            <p:nvPr/>
          </p:nvSpPr>
          <p:spPr>
            <a:xfrm>
              <a:off x="3797825" y="1905492"/>
              <a:ext cx="43815" cy="31750"/>
            </a:xfrm>
            <a:custGeom>
              <a:avLst/>
              <a:gdLst/>
              <a:ahLst/>
              <a:cxnLst/>
              <a:rect l="l" t="t" r="r" b="b"/>
              <a:pathLst>
                <a:path w="43814" h="31750" extrusionOk="0">
                  <a:moveTo>
                    <a:pt x="0" y="31465"/>
                  </a:moveTo>
                  <a:lnTo>
                    <a:pt x="0" y="0"/>
                  </a:lnTo>
                  <a:lnTo>
                    <a:pt x="43225" y="15732"/>
                  </a:lnTo>
                  <a:lnTo>
                    <a:pt x="0" y="31465"/>
                  </a:lnTo>
                  <a:close/>
                </a:path>
              </a:pathLst>
            </a:custGeom>
            <a:solidFill>
              <a:srgbClr val="59595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191" name="Google Shape;191;p17"/>
            <p:cNvSpPr/>
            <p:nvPr/>
          </p:nvSpPr>
          <p:spPr>
            <a:xfrm>
              <a:off x="3797825" y="1905492"/>
              <a:ext cx="43815" cy="31750"/>
            </a:xfrm>
            <a:custGeom>
              <a:avLst/>
              <a:gdLst/>
              <a:ahLst/>
              <a:cxnLst/>
              <a:rect l="l" t="t" r="r" b="b"/>
              <a:pathLst>
                <a:path w="43814" h="31750" extrusionOk="0">
                  <a:moveTo>
                    <a:pt x="0" y="31465"/>
                  </a:moveTo>
                  <a:lnTo>
                    <a:pt x="43225" y="15732"/>
                  </a:lnTo>
                  <a:lnTo>
                    <a:pt x="0" y="0"/>
                  </a:lnTo>
                  <a:lnTo>
                    <a:pt x="0" y="31465"/>
                  </a:lnTo>
                  <a:close/>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grpSp>
      <p:grpSp>
        <p:nvGrpSpPr>
          <p:cNvPr id="192" name="Google Shape;192;p17"/>
          <p:cNvGrpSpPr/>
          <p:nvPr/>
        </p:nvGrpSpPr>
        <p:grpSpPr>
          <a:xfrm>
            <a:off x="5275206" y="1916531"/>
            <a:ext cx="457065" cy="31750"/>
            <a:chOff x="5143624" y="1905492"/>
            <a:chExt cx="457065" cy="31750"/>
          </a:xfrm>
        </p:grpSpPr>
        <p:sp>
          <p:nvSpPr>
            <p:cNvPr id="193" name="Google Shape;193;p17"/>
            <p:cNvSpPr/>
            <p:nvPr/>
          </p:nvSpPr>
          <p:spPr>
            <a:xfrm>
              <a:off x="5143624" y="1921224"/>
              <a:ext cx="413384" cy="0"/>
            </a:xfrm>
            <a:custGeom>
              <a:avLst/>
              <a:gdLst/>
              <a:ahLst/>
              <a:cxnLst/>
              <a:rect l="l" t="t" r="r" b="b"/>
              <a:pathLst>
                <a:path w="413385" h="120000" extrusionOk="0">
                  <a:moveTo>
                    <a:pt x="0" y="0"/>
                  </a:moveTo>
                  <a:lnTo>
                    <a:pt x="413249" y="0"/>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194" name="Google Shape;194;p17"/>
            <p:cNvSpPr/>
            <p:nvPr/>
          </p:nvSpPr>
          <p:spPr>
            <a:xfrm>
              <a:off x="5556874" y="1905492"/>
              <a:ext cx="43815" cy="31750"/>
            </a:xfrm>
            <a:custGeom>
              <a:avLst/>
              <a:gdLst/>
              <a:ahLst/>
              <a:cxnLst/>
              <a:rect l="l" t="t" r="r" b="b"/>
              <a:pathLst>
                <a:path w="43814" h="31750" extrusionOk="0">
                  <a:moveTo>
                    <a:pt x="0" y="31465"/>
                  </a:moveTo>
                  <a:lnTo>
                    <a:pt x="0" y="0"/>
                  </a:lnTo>
                  <a:lnTo>
                    <a:pt x="43225" y="15732"/>
                  </a:lnTo>
                  <a:lnTo>
                    <a:pt x="0" y="31465"/>
                  </a:lnTo>
                  <a:close/>
                </a:path>
              </a:pathLst>
            </a:custGeom>
            <a:solidFill>
              <a:srgbClr val="59595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195" name="Google Shape;195;p17"/>
            <p:cNvSpPr/>
            <p:nvPr/>
          </p:nvSpPr>
          <p:spPr>
            <a:xfrm>
              <a:off x="5556874" y="1905492"/>
              <a:ext cx="43815" cy="31750"/>
            </a:xfrm>
            <a:custGeom>
              <a:avLst/>
              <a:gdLst/>
              <a:ahLst/>
              <a:cxnLst/>
              <a:rect l="l" t="t" r="r" b="b"/>
              <a:pathLst>
                <a:path w="43814" h="31750" extrusionOk="0">
                  <a:moveTo>
                    <a:pt x="0" y="31465"/>
                  </a:moveTo>
                  <a:lnTo>
                    <a:pt x="43225" y="15732"/>
                  </a:lnTo>
                  <a:lnTo>
                    <a:pt x="0" y="0"/>
                  </a:lnTo>
                  <a:lnTo>
                    <a:pt x="0" y="31465"/>
                  </a:lnTo>
                  <a:close/>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grpSp>
      <p:grpSp>
        <p:nvGrpSpPr>
          <p:cNvPr id="196" name="Google Shape;196;p17"/>
          <p:cNvGrpSpPr/>
          <p:nvPr/>
        </p:nvGrpSpPr>
        <p:grpSpPr>
          <a:xfrm>
            <a:off x="6747750" y="1901444"/>
            <a:ext cx="447796" cy="62712"/>
            <a:chOff x="6712449" y="1905492"/>
            <a:chExt cx="613965" cy="31750"/>
          </a:xfrm>
        </p:grpSpPr>
        <p:sp>
          <p:nvSpPr>
            <p:cNvPr id="197" name="Google Shape;197;p17"/>
            <p:cNvSpPr/>
            <p:nvPr/>
          </p:nvSpPr>
          <p:spPr>
            <a:xfrm>
              <a:off x="6712449" y="1921224"/>
              <a:ext cx="570230" cy="0"/>
            </a:xfrm>
            <a:custGeom>
              <a:avLst/>
              <a:gdLst/>
              <a:ahLst/>
              <a:cxnLst/>
              <a:rect l="l" t="t" r="r" b="b"/>
              <a:pathLst>
                <a:path w="570229" h="120000" extrusionOk="0">
                  <a:moveTo>
                    <a:pt x="0" y="0"/>
                  </a:moveTo>
                  <a:lnTo>
                    <a:pt x="570149" y="0"/>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198" name="Google Shape;198;p17"/>
            <p:cNvSpPr/>
            <p:nvPr/>
          </p:nvSpPr>
          <p:spPr>
            <a:xfrm>
              <a:off x="7282599" y="1905492"/>
              <a:ext cx="43815" cy="31750"/>
            </a:xfrm>
            <a:custGeom>
              <a:avLst/>
              <a:gdLst/>
              <a:ahLst/>
              <a:cxnLst/>
              <a:rect l="l" t="t" r="r" b="b"/>
              <a:pathLst>
                <a:path w="43815" h="31750" extrusionOk="0">
                  <a:moveTo>
                    <a:pt x="0" y="31465"/>
                  </a:moveTo>
                  <a:lnTo>
                    <a:pt x="0" y="0"/>
                  </a:lnTo>
                  <a:lnTo>
                    <a:pt x="43224" y="15732"/>
                  </a:lnTo>
                  <a:lnTo>
                    <a:pt x="0" y="31465"/>
                  </a:lnTo>
                  <a:close/>
                </a:path>
              </a:pathLst>
            </a:custGeom>
            <a:solidFill>
              <a:srgbClr val="59595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199" name="Google Shape;199;p17"/>
            <p:cNvSpPr/>
            <p:nvPr/>
          </p:nvSpPr>
          <p:spPr>
            <a:xfrm>
              <a:off x="7282599" y="1905492"/>
              <a:ext cx="43815" cy="31750"/>
            </a:xfrm>
            <a:custGeom>
              <a:avLst/>
              <a:gdLst/>
              <a:ahLst/>
              <a:cxnLst/>
              <a:rect l="l" t="t" r="r" b="b"/>
              <a:pathLst>
                <a:path w="43815" h="31750" extrusionOk="0">
                  <a:moveTo>
                    <a:pt x="0" y="31465"/>
                  </a:moveTo>
                  <a:lnTo>
                    <a:pt x="43224" y="15732"/>
                  </a:lnTo>
                  <a:lnTo>
                    <a:pt x="0" y="0"/>
                  </a:lnTo>
                  <a:lnTo>
                    <a:pt x="0" y="31465"/>
                  </a:lnTo>
                  <a:close/>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grpSp>
      <p:sp>
        <p:nvSpPr>
          <p:cNvPr id="200" name="Google Shape;200;p17"/>
          <p:cNvSpPr txBox="1"/>
          <p:nvPr/>
        </p:nvSpPr>
        <p:spPr>
          <a:xfrm>
            <a:off x="7269480" y="2540730"/>
            <a:ext cx="1874520" cy="1641475"/>
          </a:xfrm>
          <a:prstGeom prst="rect">
            <a:avLst/>
          </a:prstGeom>
          <a:noFill/>
          <a:ln>
            <a:noFill/>
          </a:ln>
        </p:spPr>
        <p:txBody>
          <a:bodyPr spcFirstLastPara="1" wrap="square" lIns="0" tIns="12700" rIns="0" bIns="0" anchor="t" anchorCtr="0">
            <a:spAutoFit/>
          </a:bodyPr>
          <a:lstStyle/>
          <a:p>
            <a:pPr marL="356235" lvl="0" indent="-344169" algn="l" rtl="0">
              <a:lnSpc>
                <a:spcPct val="100000"/>
              </a:lnSpc>
              <a:spcBef>
                <a:spcPts val="0"/>
              </a:spcBef>
              <a:spcAft>
                <a:spcPts val="0"/>
              </a:spcAft>
              <a:buClr>
                <a:srgbClr val="4F6128"/>
              </a:buClr>
              <a:buSzPts val="1500"/>
              <a:buFont typeface="Arial"/>
              <a:buChar char="●"/>
            </a:pPr>
            <a:r>
              <a:rPr lang="en-US" sz="1500" dirty="0">
                <a:solidFill>
                  <a:srgbClr val="4F6128"/>
                </a:solidFill>
                <a:ea typeface="Georgia"/>
                <a:cs typeface="Georgia"/>
                <a:sym typeface="Georgia"/>
              </a:rPr>
              <a:t>Make improvements based on feedback</a:t>
            </a:r>
            <a:endParaRPr dirty="0"/>
          </a:p>
          <a:p>
            <a:pPr marL="356235" lvl="0" indent="-344169" algn="l" rtl="0">
              <a:spcBef>
                <a:spcPts val="100"/>
              </a:spcBef>
              <a:spcAft>
                <a:spcPts val="0"/>
              </a:spcAft>
              <a:buClr>
                <a:srgbClr val="4F6128"/>
              </a:buClr>
              <a:buSzPts val="1500"/>
              <a:buFont typeface="Arial"/>
              <a:buChar char="●"/>
            </a:pPr>
            <a:r>
              <a:rPr lang="en-US" sz="1500" dirty="0">
                <a:solidFill>
                  <a:srgbClr val="4F6128"/>
                </a:solidFill>
                <a:ea typeface="Georgia"/>
                <a:cs typeface="Georgia"/>
                <a:sym typeface="Georgia"/>
              </a:rPr>
              <a:t>Have users try out the prototype</a:t>
            </a:r>
            <a:endParaRPr sz="1500" dirty="0">
              <a:solidFill>
                <a:srgbClr val="4F6128"/>
              </a:solidFill>
              <a:ea typeface="Georgia"/>
              <a:cs typeface="Georgia"/>
              <a:sym typeface="Georgia"/>
            </a:endParaRPr>
          </a:p>
        </p:txBody>
      </p:sp>
      <p:sp>
        <p:nvSpPr>
          <p:cNvPr id="201" name="Google Shape;201;p17"/>
          <p:cNvSpPr txBox="1"/>
          <p:nvPr/>
        </p:nvSpPr>
        <p:spPr>
          <a:xfrm>
            <a:off x="1892012" y="1714414"/>
            <a:ext cx="1582604" cy="382156"/>
          </a:xfrm>
          <a:prstGeom prst="rect">
            <a:avLst/>
          </a:prstGeom>
          <a:noFill/>
          <a:ln>
            <a:noFill/>
          </a:ln>
        </p:spPr>
        <p:txBody>
          <a:bodyPr spcFirstLastPara="1" wrap="square" lIns="0" tIns="12700" rIns="0" bIns="0" anchor="t" anchorCtr="0">
            <a:spAutoFit/>
          </a:bodyPr>
          <a:lstStyle/>
          <a:p>
            <a:pPr marL="12700" marR="5080" lvl="0" indent="114935" algn="l" rtl="0">
              <a:lnSpc>
                <a:spcPct val="100000"/>
              </a:lnSpc>
              <a:spcBef>
                <a:spcPts val="0"/>
              </a:spcBef>
              <a:spcAft>
                <a:spcPts val="0"/>
              </a:spcAft>
              <a:buNone/>
            </a:pPr>
            <a:r>
              <a:rPr lang="en-US" sz="2400" dirty="0">
                <a:latin typeface="+mj-lt"/>
                <a:ea typeface="Georgia"/>
                <a:cs typeface="Georgia"/>
                <a:sym typeface="Georgia"/>
              </a:rPr>
              <a:t>Research</a:t>
            </a:r>
            <a:endParaRPr sz="2400" dirty="0">
              <a:latin typeface="+mj-lt"/>
              <a:ea typeface="Georgia"/>
              <a:cs typeface="Georgia"/>
              <a:sym typeface="Georgia"/>
            </a:endParaRPr>
          </a:p>
        </p:txBody>
      </p:sp>
      <p:sp>
        <p:nvSpPr>
          <p:cNvPr id="202" name="Google Shape;202;p17"/>
          <p:cNvSpPr txBox="1"/>
          <p:nvPr/>
        </p:nvSpPr>
        <p:spPr>
          <a:xfrm>
            <a:off x="5598913" y="1709617"/>
            <a:ext cx="1222512" cy="382156"/>
          </a:xfrm>
          <a:prstGeom prst="rect">
            <a:avLst/>
          </a:prstGeom>
          <a:noFill/>
          <a:ln>
            <a:noFill/>
          </a:ln>
        </p:spPr>
        <p:txBody>
          <a:bodyPr spcFirstLastPara="1" wrap="square" lIns="0" tIns="12700" rIns="0" bIns="0" anchor="t" anchorCtr="0">
            <a:spAutoFit/>
          </a:bodyPr>
          <a:lstStyle/>
          <a:p>
            <a:pPr marL="12700" marR="5080" lvl="0" indent="114935" algn="l" rtl="0">
              <a:lnSpc>
                <a:spcPct val="100000"/>
              </a:lnSpc>
              <a:spcBef>
                <a:spcPts val="0"/>
              </a:spcBef>
              <a:spcAft>
                <a:spcPts val="0"/>
              </a:spcAft>
              <a:buNone/>
            </a:pPr>
            <a:r>
              <a:rPr lang="en-US" sz="2400" dirty="0">
                <a:latin typeface="+mj-lt"/>
                <a:ea typeface="Georgia"/>
                <a:cs typeface="Georgia"/>
                <a:sym typeface="Georgia"/>
              </a:rPr>
              <a:t>Design</a:t>
            </a:r>
            <a:endParaRPr sz="2400" dirty="0">
              <a:latin typeface="+mj-lt"/>
              <a:ea typeface="Georgia"/>
              <a:cs typeface="Georgia"/>
              <a:sym typeface="Georgia"/>
            </a:endParaRPr>
          </a:p>
        </p:txBody>
      </p:sp>
      <p:sp>
        <p:nvSpPr>
          <p:cNvPr id="203" name="Google Shape;203;p17"/>
          <p:cNvSpPr txBox="1"/>
          <p:nvPr/>
        </p:nvSpPr>
        <p:spPr>
          <a:xfrm>
            <a:off x="7122156" y="1736490"/>
            <a:ext cx="1674495" cy="382156"/>
          </a:xfrm>
          <a:prstGeom prst="rect">
            <a:avLst/>
          </a:prstGeom>
          <a:noFill/>
          <a:ln>
            <a:noFill/>
          </a:ln>
        </p:spPr>
        <p:txBody>
          <a:bodyPr spcFirstLastPara="1" wrap="square" lIns="0" tIns="12700" rIns="0" bIns="0" anchor="t" anchorCtr="0">
            <a:spAutoFit/>
          </a:bodyPr>
          <a:lstStyle/>
          <a:p>
            <a:pPr marL="12700" marR="5080" lvl="0" indent="114935" algn="l" rtl="0">
              <a:lnSpc>
                <a:spcPct val="100000"/>
              </a:lnSpc>
              <a:spcBef>
                <a:spcPts val="0"/>
              </a:spcBef>
              <a:spcAft>
                <a:spcPts val="0"/>
              </a:spcAft>
              <a:buNone/>
            </a:pPr>
            <a:r>
              <a:rPr lang="en-US" sz="2400" dirty="0">
                <a:latin typeface="+mj-lt"/>
                <a:ea typeface="Georgia"/>
                <a:cs typeface="Georgia"/>
                <a:sym typeface="Georgia"/>
              </a:rPr>
              <a:t>Validation</a:t>
            </a:r>
            <a:endParaRPr sz="2400" dirty="0">
              <a:latin typeface="+mj-lt"/>
              <a:ea typeface="Georgia"/>
              <a:cs typeface="Georgia"/>
              <a:sym typeface="Georgia"/>
            </a:endParaRPr>
          </a:p>
        </p:txBody>
      </p:sp>
      <p:grpSp>
        <p:nvGrpSpPr>
          <p:cNvPr id="204" name="Google Shape;204;p17"/>
          <p:cNvGrpSpPr/>
          <p:nvPr/>
        </p:nvGrpSpPr>
        <p:grpSpPr>
          <a:xfrm>
            <a:off x="1565300" y="1902658"/>
            <a:ext cx="423765" cy="31750"/>
            <a:chOff x="3417875" y="1905492"/>
            <a:chExt cx="423765" cy="31750"/>
          </a:xfrm>
        </p:grpSpPr>
        <p:sp>
          <p:nvSpPr>
            <p:cNvPr id="205" name="Google Shape;205;p17"/>
            <p:cNvSpPr/>
            <p:nvPr/>
          </p:nvSpPr>
          <p:spPr>
            <a:xfrm>
              <a:off x="3417875" y="1921224"/>
              <a:ext cx="380365" cy="0"/>
            </a:xfrm>
            <a:custGeom>
              <a:avLst/>
              <a:gdLst/>
              <a:ahLst/>
              <a:cxnLst/>
              <a:rect l="l" t="t" r="r" b="b"/>
              <a:pathLst>
                <a:path w="380364" h="120000" extrusionOk="0">
                  <a:moveTo>
                    <a:pt x="0" y="0"/>
                  </a:moveTo>
                  <a:lnTo>
                    <a:pt x="379949" y="0"/>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206" name="Google Shape;206;p17"/>
            <p:cNvSpPr/>
            <p:nvPr/>
          </p:nvSpPr>
          <p:spPr>
            <a:xfrm>
              <a:off x="3797825" y="1905492"/>
              <a:ext cx="43815" cy="31750"/>
            </a:xfrm>
            <a:custGeom>
              <a:avLst/>
              <a:gdLst/>
              <a:ahLst/>
              <a:cxnLst/>
              <a:rect l="l" t="t" r="r" b="b"/>
              <a:pathLst>
                <a:path w="43814" h="31750" extrusionOk="0">
                  <a:moveTo>
                    <a:pt x="0" y="31465"/>
                  </a:moveTo>
                  <a:lnTo>
                    <a:pt x="0" y="0"/>
                  </a:lnTo>
                  <a:lnTo>
                    <a:pt x="43225" y="15732"/>
                  </a:lnTo>
                  <a:lnTo>
                    <a:pt x="0" y="31465"/>
                  </a:lnTo>
                  <a:close/>
                </a:path>
              </a:pathLst>
            </a:custGeom>
            <a:solidFill>
              <a:srgbClr val="595959"/>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sp>
          <p:nvSpPr>
            <p:cNvPr id="207" name="Google Shape;207;p17"/>
            <p:cNvSpPr/>
            <p:nvPr/>
          </p:nvSpPr>
          <p:spPr>
            <a:xfrm>
              <a:off x="3797825" y="1905492"/>
              <a:ext cx="43815" cy="31750"/>
            </a:xfrm>
            <a:custGeom>
              <a:avLst/>
              <a:gdLst/>
              <a:ahLst/>
              <a:cxnLst/>
              <a:rect l="l" t="t" r="r" b="b"/>
              <a:pathLst>
                <a:path w="43814" h="31750" extrusionOk="0">
                  <a:moveTo>
                    <a:pt x="0" y="31465"/>
                  </a:moveTo>
                  <a:lnTo>
                    <a:pt x="43225" y="15732"/>
                  </a:lnTo>
                  <a:lnTo>
                    <a:pt x="0" y="0"/>
                  </a:lnTo>
                  <a:lnTo>
                    <a:pt x="0" y="31465"/>
                  </a:lnTo>
                  <a:close/>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latin typeface="Georgia"/>
                <a:ea typeface="Georgia"/>
                <a:cs typeface="Georgia"/>
                <a:sym typeface="Georgia"/>
              </a:endParaRPr>
            </a:p>
          </p:txBody>
        </p:sp>
      </p:grpSp>
      <p:sp>
        <p:nvSpPr>
          <p:cNvPr id="208" name="Google Shape;208;p17"/>
          <p:cNvSpPr txBox="1"/>
          <p:nvPr/>
        </p:nvSpPr>
        <p:spPr>
          <a:xfrm>
            <a:off x="365862" y="483125"/>
            <a:ext cx="3044275" cy="397545"/>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n-US" sz="2500" b="1" i="0" dirty="0">
                <a:solidFill>
                  <a:srgbClr val="632423"/>
                </a:solidFill>
                <a:latin typeface="+mj-lt"/>
                <a:ea typeface="Georgia"/>
                <a:cs typeface="Georgia"/>
                <a:sym typeface="Georgia"/>
              </a:rPr>
              <a:t>Design Process</a:t>
            </a:r>
            <a:endParaRPr dirty="0">
              <a:latin typeface="+mj-lt"/>
            </a:endParaRPr>
          </a:p>
        </p:txBody>
      </p:sp>
      <p:sp>
        <p:nvSpPr>
          <p:cNvPr id="209" name="Google Shape;209;p17"/>
          <p:cNvSpPr txBox="1"/>
          <p:nvPr/>
        </p:nvSpPr>
        <p:spPr>
          <a:xfrm>
            <a:off x="5398701" y="2571750"/>
            <a:ext cx="1992700" cy="1703030"/>
          </a:xfrm>
          <a:prstGeom prst="rect">
            <a:avLst/>
          </a:prstGeom>
          <a:noFill/>
          <a:ln>
            <a:noFill/>
          </a:ln>
        </p:spPr>
        <p:txBody>
          <a:bodyPr spcFirstLastPara="1" wrap="square" lIns="0" tIns="12700" rIns="0" bIns="0" anchor="t" anchorCtr="0">
            <a:spAutoFit/>
          </a:bodyPr>
          <a:lstStyle/>
          <a:p>
            <a:pPr marL="356235" lvl="0" indent="-344169" algn="l" rtl="0">
              <a:lnSpc>
                <a:spcPct val="100000"/>
              </a:lnSpc>
              <a:spcBef>
                <a:spcPts val="0"/>
              </a:spcBef>
              <a:spcAft>
                <a:spcPts val="0"/>
              </a:spcAft>
              <a:buClr>
                <a:srgbClr val="4F6128"/>
              </a:buClr>
              <a:buSzPts val="1500"/>
              <a:buFont typeface="Arial"/>
              <a:buChar char="●"/>
            </a:pPr>
            <a:r>
              <a:rPr lang="en-US" sz="1500" dirty="0">
                <a:solidFill>
                  <a:srgbClr val="4F6128"/>
                </a:solidFill>
                <a:ea typeface="Georgia"/>
                <a:cs typeface="Georgia"/>
                <a:sym typeface="Georgia"/>
              </a:rPr>
              <a:t>Create basic sketches or wireframes</a:t>
            </a:r>
            <a:endParaRPr dirty="0"/>
          </a:p>
          <a:p>
            <a:pPr marL="356235" lvl="0" indent="-344169" algn="l" rtl="0">
              <a:lnSpc>
                <a:spcPct val="100000"/>
              </a:lnSpc>
              <a:spcBef>
                <a:spcPts val="100"/>
              </a:spcBef>
              <a:spcAft>
                <a:spcPts val="0"/>
              </a:spcAft>
              <a:buClr>
                <a:srgbClr val="4F6128"/>
              </a:buClr>
              <a:buSzPts val="1500"/>
              <a:buFont typeface="Arial"/>
              <a:buChar char="●"/>
            </a:pPr>
            <a:r>
              <a:rPr lang="en-US" sz="1500" dirty="0">
                <a:solidFill>
                  <a:srgbClr val="4F6128"/>
                </a:solidFill>
                <a:ea typeface="Georgia"/>
                <a:cs typeface="Georgia"/>
                <a:sym typeface="Georgia"/>
              </a:rPr>
              <a:t>Develop interactive prototypes for user testing</a:t>
            </a:r>
            <a:endParaRPr sz="1500" dirty="0">
              <a:solidFill>
                <a:srgbClr val="4F6128"/>
              </a:solidFill>
              <a:ea typeface="Georgia"/>
              <a:cs typeface="Georgia"/>
              <a:sym typeface="Georgia"/>
            </a:endParaRPr>
          </a:p>
        </p:txBody>
      </p:sp>
      <p:sp>
        <p:nvSpPr>
          <p:cNvPr id="210" name="Google Shape;210;p17"/>
          <p:cNvSpPr txBox="1"/>
          <p:nvPr/>
        </p:nvSpPr>
        <p:spPr>
          <a:xfrm>
            <a:off x="3668147" y="2556567"/>
            <a:ext cx="1730554" cy="1641475"/>
          </a:xfrm>
          <a:prstGeom prst="rect">
            <a:avLst/>
          </a:prstGeom>
          <a:noFill/>
          <a:ln>
            <a:noFill/>
          </a:ln>
        </p:spPr>
        <p:txBody>
          <a:bodyPr spcFirstLastPara="1" wrap="square" lIns="0" tIns="12700" rIns="0" bIns="0" anchor="t" anchorCtr="0">
            <a:spAutoFit/>
          </a:bodyPr>
          <a:lstStyle/>
          <a:p>
            <a:pPr marL="356235" lvl="0" indent="-344169" algn="l" rtl="0">
              <a:lnSpc>
                <a:spcPct val="100000"/>
              </a:lnSpc>
              <a:spcBef>
                <a:spcPts val="0"/>
              </a:spcBef>
              <a:spcAft>
                <a:spcPts val="0"/>
              </a:spcAft>
              <a:buClr>
                <a:srgbClr val="4F6128"/>
              </a:buClr>
              <a:buSzPts val="1500"/>
              <a:buFont typeface="Arial"/>
              <a:buChar char="●"/>
            </a:pPr>
            <a:r>
              <a:rPr lang="en-US" sz="1500" dirty="0">
                <a:solidFill>
                  <a:srgbClr val="4F6128"/>
                </a:solidFill>
                <a:ea typeface="Georgia"/>
                <a:cs typeface="Georgia"/>
                <a:sym typeface="Georgia"/>
              </a:rPr>
              <a:t>Generate creative ideas and features.</a:t>
            </a:r>
            <a:endParaRPr dirty="0"/>
          </a:p>
          <a:p>
            <a:pPr marL="356235" lvl="0" indent="-344169" algn="l" rtl="0">
              <a:lnSpc>
                <a:spcPct val="100000"/>
              </a:lnSpc>
              <a:spcBef>
                <a:spcPts val="100"/>
              </a:spcBef>
              <a:spcAft>
                <a:spcPts val="0"/>
              </a:spcAft>
              <a:buClr>
                <a:srgbClr val="4F6128"/>
              </a:buClr>
              <a:buSzPts val="1500"/>
              <a:buFont typeface="Arial"/>
              <a:buChar char="●"/>
            </a:pPr>
            <a:r>
              <a:rPr lang="en-US" sz="1500" dirty="0">
                <a:solidFill>
                  <a:srgbClr val="4F6128"/>
                </a:solidFill>
                <a:ea typeface="Georgia"/>
                <a:cs typeface="Georgia"/>
                <a:sym typeface="Georgia"/>
              </a:rPr>
              <a:t>Collaborate with the team for innovative solutions.</a:t>
            </a:r>
            <a:endParaRPr sz="1500" dirty="0">
              <a:solidFill>
                <a:srgbClr val="4F6128"/>
              </a:solidFill>
              <a:ea typeface="Georgia"/>
              <a:cs typeface="Georgia"/>
              <a:sym typeface="Georgia"/>
            </a:endParaRPr>
          </a:p>
        </p:txBody>
      </p:sp>
      <p:sp>
        <p:nvSpPr>
          <p:cNvPr id="211" name="Google Shape;211;p17"/>
          <p:cNvSpPr txBox="1"/>
          <p:nvPr/>
        </p:nvSpPr>
        <p:spPr>
          <a:xfrm>
            <a:off x="1967157" y="2604761"/>
            <a:ext cx="1700990" cy="1641475"/>
          </a:xfrm>
          <a:prstGeom prst="rect">
            <a:avLst/>
          </a:prstGeom>
          <a:noFill/>
          <a:ln>
            <a:noFill/>
          </a:ln>
        </p:spPr>
        <p:txBody>
          <a:bodyPr spcFirstLastPara="1" wrap="square" lIns="0" tIns="12700" rIns="0" bIns="0" anchor="t" anchorCtr="0">
            <a:spAutoFit/>
          </a:bodyPr>
          <a:lstStyle/>
          <a:p>
            <a:pPr marL="356235" lvl="0" indent="-344169" algn="l" rtl="0">
              <a:lnSpc>
                <a:spcPct val="100000"/>
              </a:lnSpc>
              <a:spcBef>
                <a:spcPts val="0"/>
              </a:spcBef>
              <a:spcAft>
                <a:spcPts val="0"/>
              </a:spcAft>
              <a:buClr>
                <a:srgbClr val="4F6128"/>
              </a:buClr>
              <a:buSzPts val="1500"/>
              <a:buFont typeface="Arial"/>
              <a:buChar char="●"/>
            </a:pPr>
            <a:r>
              <a:rPr lang="en-US" sz="1500" dirty="0">
                <a:solidFill>
                  <a:srgbClr val="4F6128"/>
                </a:solidFill>
                <a:ea typeface="Georgia"/>
                <a:cs typeface="Georgia"/>
                <a:sym typeface="Georgia"/>
              </a:rPr>
              <a:t>Clearly state the app's purpose and goals.</a:t>
            </a:r>
            <a:endParaRPr dirty="0"/>
          </a:p>
          <a:p>
            <a:pPr marL="356235" lvl="0" indent="-344169" algn="l" rtl="0">
              <a:lnSpc>
                <a:spcPct val="100000"/>
              </a:lnSpc>
              <a:spcBef>
                <a:spcPts val="100"/>
              </a:spcBef>
              <a:spcAft>
                <a:spcPts val="0"/>
              </a:spcAft>
              <a:buClr>
                <a:srgbClr val="4F6128"/>
              </a:buClr>
              <a:buSzPts val="1500"/>
              <a:buFont typeface="Arial"/>
              <a:buChar char="●"/>
            </a:pPr>
            <a:r>
              <a:rPr lang="en-US" sz="1500" dirty="0">
                <a:solidFill>
                  <a:srgbClr val="4F6128"/>
                </a:solidFill>
                <a:ea typeface="Georgia"/>
                <a:cs typeface="Georgia"/>
                <a:sym typeface="Georgia"/>
              </a:rPr>
              <a:t>Create profiles of typical users</a:t>
            </a:r>
            <a:endParaRPr sz="1500" dirty="0">
              <a:solidFill>
                <a:srgbClr val="4F6128"/>
              </a:solidFill>
              <a:ea typeface="Georgia"/>
              <a:cs typeface="Georgia"/>
              <a:sym typeface="Georgia"/>
            </a:endParaRPr>
          </a:p>
        </p:txBody>
      </p:sp>
      <p:sp>
        <p:nvSpPr>
          <p:cNvPr id="212" name="Google Shape;212;p17"/>
          <p:cNvSpPr txBox="1"/>
          <p:nvPr/>
        </p:nvSpPr>
        <p:spPr>
          <a:xfrm>
            <a:off x="199476" y="2571750"/>
            <a:ext cx="1807862" cy="1872307"/>
          </a:xfrm>
          <a:prstGeom prst="rect">
            <a:avLst/>
          </a:prstGeom>
          <a:noFill/>
          <a:ln>
            <a:noFill/>
          </a:ln>
        </p:spPr>
        <p:txBody>
          <a:bodyPr spcFirstLastPara="1" wrap="square" lIns="0" tIns="12700" rIns="0" bIns="0" anchor="t" anchorCtr="0">
            <a:spAutoFit/>
          </a:bodyPr>
          <a:lstStyle/>
          <a:p>
            <a:pPr marL="356235" lvl="0" indent="-344169" algn="l" rtl="0">
              <a:lnSpc>
                <a:spcPct val="100000"/>
              </a:lnSpc>
              <a:spcBef>
                <a:spcPts val="0"/>
              </a:spcBef>
              <a:spcAft>
                <a:spcPts val="0"/>
              </a:spcAft>
              <a:buClr>
                <a:srgbClr val="4F6128"/>
              </a:buClr>
              <a:buSzPts val="1500"/>
              <a:buFont typeface="Arial"/>
              <a:buChar char="●"/>
            </a:pPr>
            <a:r>
              <a:rPr lang="en-US" sz="1500" dirty="0">
                <a:solidFill>
                  <a:srgbClr val="4F6128"/>
                </a:solidFill>
                <a:ea typeface="Georgia"/>
                <a:cs typeface="Georgia"/>
                <a:sym typeface="Georgia"/>
              </a:rPr>
              <a:t>Understand user needs and challenges</a:t>
            </a:r>
            <a:endParaRPr dirty="0"/>
          </a:p>
          <a:p>
            <a:pPr marL="356235" lvl="0" indent="-344169" algn="l" rtl="0">
              <a:lnSpc>
                <a:spcPct val="100000"/>
              </a:lnSpc>
              <a:spcBef>
                <a:spcPts val="100"/>
              </a:spcBef>
              <a:spcAft>
                <a:spcPts val="0"/>
              </a:spcAft>
              <a:buClr>
                <a:srgbClr val="4F6128"/>
              </a:buClr>
              <a:buSzPts val="1500"/>
              <a:buFont typeface="Arial"/>
              <a:buChar char="●"/>
            </a:pPr>
            <a:r>
              <a:rPr lang="en-US" sz="1500" dirty="0">
                <a:solidFill>
                  <a:srgbClr val="4F6128"/>
                </a:solidFill>
                <a:ea typeface="Georgia"/>
                <a:cs typeface="Georgia"/>
                <a:sym typeface="Georgia"/>
              </a:rPr>
              <a:t>Collect data through research, surveys, and interviews.</a:t>
            </a:r>
            <a:endParaRPr sz="1500" dirty="0">
              <a:solidFill>
                <a:srgbClr val="4F6128"/>
              </a:solidFill>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17"/>
        <p:cNvGrpSpPr/>
        <p:nvPr/>
      </p:nvGrpSpPr>
      <p:grpSpPr>
        <a:xfrm>
          <a:off x="0" y="0"/>
          <a:ext cx="0" cy="0"/>
          <a:chOff x="0" y="0"/>
          <a:chExt cx="0" cy="0"/>
        </a:xfrm>
      </p:grpSpPr>
      <p:grpSp>
        <p:nvGrpSpPr>
          <p:cNvPr id="349" name="Group 348">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50"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51"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5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53"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54"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55"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56"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57"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58"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59"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60"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61"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63" name="Group 362">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64"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5"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66"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7"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68"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69"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70"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71"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2"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73"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4"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5"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7" name="Rectangle 376">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9"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81"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18" name="Google Shape;218;p18" descr="A person kissing a baby&#10;&#10;Description automatically generated"/>
          <p:cNvPicPr preferRelativeResize="0"/>
          <p:nvPr/>
        </p:nvPicPr>
        <p:blipFill rotWithShape="1">
          <a:blip r:embed="rId3"/>
          <a:srcRect t="13863" r="2" b="2"/>
          <a:stretch/>
        </p:blipFill>
        <p:spPr>
          <a:xfrm>
            <a:off x="1530392" y="438912"/>
            <a:ext cx="6713869" cy="4178299"/>
          </a:xfrm>
          <a:prstGeom prst="rect">
            <a:avLst/>
          </a:prstGeom>
          <a:noFill/>
        </p:spPr>
      </p:pic>
      <p:sp>
        <p:nvSpPr>
          <p:cNvPr id="2" name="TextBox 1">
            <a:extLst>
              <a:ext uri="{FF2B5EF4-FFF2-40B4-BE49-F238E27FC236}">
                <a16:creationId xmlns:a16="http://schemas.microsoft.com/office/drawing/2014/main" id="{B2112A99-ABD9-07D0-3A15-A91E7DE68611}"/>
              </a:ext>
            </a:extLst>
          </p:cNvPr>
          <p:cNvSpPr txBox="1"/>
          <p:nvPr/>
        </p:nvSpPr>
        <p:spPr>
          <a:xfrm>
            <a:off x="4663440" y="438912"/>
            <a:ext cx="184731" cy="369332"/>
          </a:xfrm>
          <a:prstGeom prst="rect">
            <a:avLst/>
          </a:prstGeom>
          <a:noFill/>
        </p:spPr>
        <p:txBody>
          <a:bodyPr wrap="none" rtlCol="0">
            <a:spAutoFit/>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22"/>
        <p:cNvGrpSpPr/>
        <p:nvPr/>
      </p:nvGrpSpPr>
      <p:grpSpPr>
        <a:xfrm>
          <a:off x="0" y="0"/>
          <a:ext cx="0" cy="0"/>
          <a:chOff x="0" y="0"/>
          <a:chExt cx="0" cy="0"/>
        </a:xfrm>
      </p:grpSpPr>
      <p:grpSp>
        <p:nvGrpSpPr>
          <p:cNvPr id="228" name="Group 227">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229"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30"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1"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32"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3"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34"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35"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36"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7"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38"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9"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0"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2" name="Group 241">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243"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4"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5"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46"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47"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48"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49"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50"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51"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52"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53"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54"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56" name="Rectangle 255">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58"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60"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23" name="Google Shape;223;p19"/>
          <p:cNvPicPr preferRelativeResize="0"/>
          <p:nvPr/>
        </p:nvPicPr>
        <p:blipFill rotWithShape="1">
          <a:blip r:embed="rId3"/>
          <a:srcRect t="13863" r="2" b="2"/>
          <a:stretch/>
        </p:blipFill>
        <p:spPr>
          <a:xfrm>
            <a:off x="1530392" y="478130"/>
            <a:ext cx="6713869" cy="4178299"/>
          </a:xfrm>
          <a:prstGeom prst="rect">
            <a:avLst/>
          </a:prstGeom>
          <a:gradFill>
            <a:gsLst>
              <a:gs pos="0">
                <a:srgbClr val="C2D59B"/>
              </a:gs>
              <a:gs pos="68968">
                <a:srgbClr val="B1C7DC"/>
              </a:gs>
              <a:gs pos="74000">
                <a:srgbClr val="AEC5E1"/>
              </a:gs>
              <a:gs pos="75998">
                <a:srgbClr val="C2D59B"/>
              </a:gs>
              <a:gs pos="76999">
                <a:srgbClr val="C2D59B"/>
              </a:gs>
              <a:gs pos="83000">
                <a:srgbClr val="AEC5E1"/>
              </a:gs>
              <a:gs pos="86003">
                <a:srgbClr val="8CA19C"/>
              </a:gs>
              <a:gs pos="91007">
                <a:srgbClr val="4F6128"/>
              </a:gs>
              <a:gs pos="94002">
                <a:srgbClr val="788A69"/>
              </a:gs>
              <a:gs pos="100000">
                <a:srgbClr val="C8D8EB"/>
              </a:gs>
            </a:gsLst>
            <a:lin ang="5400000" scaled="0"/>
          </a:gra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27"/>
        <p:cNvGrpSpPr/>
        <p:nvPr/>
      </p:nvGrpSpPr>
      <p:grpSpPr>
        <a:xfrm>
          <a:off x="0" y="0"/>
          <a:ext cx="0" cy="0"/>
          <a:chOff x="0" y="0"/>
          <a:chExt cx="0" cy="0"/>
        </a:xfrm>
      </p:grpSpPr>
      <p:grpSp>
        <p:nvGrpSpPr>
          <p:cNvPr id="233" name="Group 232">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234"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35"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6"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37"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8"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39"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40"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1"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42"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3"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4"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5"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7" name="Group 246">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248"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9"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0"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1"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52"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53"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54"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55"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56"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57"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58"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59"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61" name="Rectangle 260">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63"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65"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28" name="Google Shape;228;p20"/>
          <p:cNvPicPr preferRelativeResize="0"/>
          <p:nvPr/>
        </p:nvPicPr>
        <p:blipFill rotWithShape="1">
          <a:blip r:embed="rId3"/>
          <a:srcRect t="11121" r="2" b="2445"/>
          <a:stretch/>
        </p:blipFill>
        <p:spPr>
          <a:xfrm>
            <a:off x="1530392" y="439554"/>
            <a:ext cx="6713869" cy="4178299"/>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32"/>
        <p:cNvGrpSpPr/>
        <p:nvPr/>
      </p:nvGrpSpPr>
      <p:grpSpPr>
        <a:xfrm>
          <a:off x="0" y="0"/>
          <a:ext cx="0" cy="0"/>
          <a:chOff x="0" y="0"/>
          <a:chExt cx="0" cy="0"/>
        </a:xfrm>
      </p:grpSpPr>
      <p:grpSp>
        <p:nvGrpSpPr>
          <p:cNvPr id="238" name="Group 237">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239"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40"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41"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2"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43"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4"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45"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6"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47"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8"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49"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50"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2" name="Group 251">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253"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4"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5"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6"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57"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58"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59"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60"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61"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62"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63"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64"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66" name="Rectangle 265">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68"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70" name="Freeform 11">
            <a:extLst>
              <a:ext uri="{FF2B5EF4-FFF2-40B4-BE49-F238E27FC236}">
                <a16:creationId xmlns:a16="http://schemas.microsoft.com/office/drawing/2014/main" id="{7E1C44A2-4B37-4B14-B90B-368A88D05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233" name="Google Shape;233;p21"/>
          <p:cNvPicPr preferRelativeResize="0"/>
          <p:nvPr/>
        </p:nvPicPr>
        <p:blipFill rotWithShape="1">
          <a:blip r:embed="rId3"/>
          <a:srcRect t="4872" r="2" b="8694"/>
          <a:stretch/>
        </p:blipFill>
        <p:spPr>
          <a:xfrm>
            <a:off x="1442250" y="439554"/>
            <a:ext cx="6713869" cy="4178299"/>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1432630" y="468082"/>
            <a:ext cx="3475100" cy="488162"/>
          </a:xfrm>
          <a:prstGeom prst="rect">
            <a:avLst/>
          </a:prstGeom>
        </p:spPr>
        <p:txBody>
          <a:bodyPr spcFirstLastPara="1" vert="horz" lIns="91440" tIns="45720" rIns="91440" bIns="45720" rtlCol="0" anchor="t" anchorCtr="0">
            <a:normAutofit fontScale="90000"/>
          </a:bodyPr>
          <a:lstStyle/>
          <a:p>
            <a:pPr marL="12700" lvl="0" indent="0" defTabSz="457200">
              <a:lnSpc>
                <a:spcPct val="90000"/>
              </a:lnSpc>
              <a:spcAft>
                <a:spcPts val="0"/>
              </a:spcAft>
            </a:pPr>
            <a:r>
              <a:rPr lang="en-US" sz="3100" dirty="0"/>
              <a:t>User Needs</a:t>
            </a:r>
            <a:br>
              <a:rPr lang="en-US" sz="3100" dirty="0"/>
            </a:br>
            <a:endParaRPr lang="en-US" sz="3100" dirty="0"/>
          </a:p>
        </p:txBody>
      </p:sp>
      <p:sp>
        <p:nvSpPr>
          <p:cNvPr id="239" name="Google Shape;239;p22"/>
          <p:cNvSpPr txBox="1"/>
          <p:nvPr/>
        </p:nvSpPr>
        <p:spPr>
          <a:xfrm>
            <a:off x="2157638" y="1188720"/>
            <a:ext cx="3477885" cy="3849624"/>
          </a:xfrm>
          <a:prstGeom prst="rect">
            <a:avLst/>
          </a:prstGeom>
        </p:spPr>
        <p:txBody>
          <a:bodyPr spcFirstLastPara="1" vert="horz" lIns="91440" tIns="45720" rIns="91440" bIns="45720" rtlCol="0" anchorCtr="0">
            <a:noAutofit/>
          </a:bodyPr>
          <a:lstStyle/>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Community Connection</a:t>
            </a:r>
            <a:endParaRPr lang="en-US" sz="1100" dirty="0">
              <a:solidFill>
                <a:schemeClr val="tx1">
                  <a:lumMod val="75000"/>
                  <a:lumOff val="25000"/>
                </a:schemeClr>
              </a:solidFill>
            </a:endParaRP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Individual Expression</a:t>
            </a:r>
            <a:endParaRPr lang="en-US" sz="1100" dirty="0">
              <a:solidFill>
                <a:schemeClr val="tx1">
                  <a:lumMod val="75000"/>
                  <a:lumOff val="25000"/>
                </a:schemeClr>
              </a:solidFill>
            </a:endParaRP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Inspiring Content</a:t>
            </a:r>
            <a:endParaRPr lang="en-US" sz="1100" dirty="0">
              <a:solidFill>
                <a:schemeClr val="tx1">
                  <a:lumMod val="75000"/>
                  <a:lumOff val="25000"/>
                </a:schemeClr>
              </a:solidFill>
            </a:endParaRP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Privacy Control</a:t>
            </a:r>
            <a:endParaRPr lang="en-US" sz="1100" b="0" dirty="0">
              <a:solidFill>
                <a:schemeClr val="tx1">
                  <a:lumMod val="75000"/>
                  <a:lumOff val="25000"/>
                </a:schemeClr>
              </a:solidFill>
              <a:sym typeface="Georgia"/>
            </a:endParaRP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Smooth User Experience</a:t>
            </a: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Engaging Interactions</a:t>
            </a:r>
            <a:endParaRPr lang="en-US" sz="1100" dirty="0">
              <a:solidFill>
                <a:schemeClr val="tx1">
                  <a:lumMod val="75000"/>
                  <a:lumOff val="25000"/>
                </a:schemeClr>
              </a:solidFill>
            </a:endParaRP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Professional Networking</a:t>
            </a:r>
            <a:endParaRPr lang="en-US" sz="1100" dirty="0">
              <a:solidFill>
                <a:schemeClr val="tx1">
                  <a:lumMod val="75000"/>
                  <a:lumOff val="25000"/>
                </a:schemeClr>
              </a:solidFill>
            </a:endParaRPr>
          </a:p>
          <a:p>
            <a:pPr marL="342900" lvl="0" indent="-342900">
              <a:lnSpc>
                <a:spcPct val="90000"/>
              </a:lnSpc>
              <a:spcBef>
                <a:spcPts val="1000"/>
              </a:spcBef>
              <a:buClr>
                <a:schemeClr val="accent1"/>
              </a:buClr>
              <a:buSzPts val="1500"/>
              <a:buFont typeface="Wingdings 3" charset="2"/>
              <a:buChar char=""/>
            </a:pPr>
            <a:r>
              <a:rPr lang="en-US" sz="1100" dirty="0">
                <a:solidFill>
                  <a:schemeClr val="tx1">
                    <a:lumMod val="75000"/>
                    <a:lumOff val="25000"/>
                  </a:schemeClr>
                </a:solidFill>
                <a:sym typeface="Georgia"/>
              </a:rPr>
              <a:t>Flexibility and Accessibility</a:t>
            </a:r>
            <a:endParaRPr lang="en-US" sz="1100" dirty="0">
              <a:solidFill>
                <a:schemeClr val="tx1">
                  <a:lumMod val="75000"/>
                  <a:lumOff val="25000"/>
                </a:schemeClr>
              </a:solidFill>
            </a:endParaRPr>
          </a:p>
          <a:p>
            <a:pPr marL="342900" lvl="0" indent="-342900">
              <a:lnSpc>
                <a:spcPct val="90000"/>
              </a:lnSpc>
              <a:spcBef>
                <a:spcPts val="1000"/>
              </a:spcBef>
              <a:buClr>
                <a:schemeClr val="accent1"/>
              </a:buClr>
              <a:buSzPts val="1500"/>
              <a:buFont typeface="Wingdings 3" charset="2"/>
              <a:buChar char=""/>
            </a:pPr>
            <a:r>
              <a:rPr lang="en-US" sz="1100" b="0" i="0" dirty="0">
                <a:solidFill>
                  <a:schemeClr val="tx1">
                    <a:lumMod val="75000"/>
                    <a:lumOff val="25000"/>
                  </a:schemeClr>
                </a:solidFill>
                <a:sym typeface="Georgia"/>
              </a:rPr>
              <a:t>Q</a:t>
            </a:r>
            <a:r>
              <a:rPr lang="en-US" sz="1100" dirty="0">
                <a:solidFill>
                  <a:schemeClr val="tx1">
                    <a:lumMod val="75000"/>
                    <a:lumOff val="25000"/>
                  </a:schemeClr>
                </a:solidFill>
                <a:sym typeface="Georgia"/>
              </a:rPr>
              <a:t>uality Content</a:t>
            </a:r>
            <a:endParaRPr lang="en-US" sz="1100" b="0" i="0" dirty="0">
              <a:solidFill>
                <a:schemeClr val="tx1">
                  <a:lumMod val="75000"/>
                  <a:lumOff val="25000"/>
                </a:schemeClr>
              </a:solidFill>
              <a:sym typeface="Georgia"/>
            </a:endParaRPr>
          </a:p>
          <a:p>
            <a:pPr marL="342900" lvl="0" indent="-241300">
              <a:lnSpc>
                <a:spcPct val="90000"/>
              </a:lnSpc>
              <a:spcBef>
                <a:spcPts val="1000"/>
              </a:spcBef>
              <a:buClr>
                <a:schemeClr val="accent1"/>
              </a:buClr>
              <a:buSzPts val="1600"/>
              <a:buFont typeface="Wingdings 3" charset="2"/>
              <a:buChar char=""/>
            </a:pPr>
            <a:endParaRPr lang="en-US" sz="1100" b="0" i="0" dirty="0">
              <a:solidFill>
                <a:schemeClr val="tx1">
                  <a:lumMod val="75000"/>
                  <a:lumOff val="25000"/>
                </a:schemeClr>
              </a:solidFill>
              <a:sym typeface="Georgia"/>
            </a:endParaRPr>
          </a:p>
        </p:txBody>
      </p:sp>
      <p:pic>
        <p:nvPicPr>
          <p:cNvPr id="240" name="Google Shape;240;p22" descr="A tree with white branches and leaves&#10;&#10;Description automatically generated"/>
          <p:cNvPicPr preferRelativeResize="0"/>
          <p:nvPr/>
        </p:nvPicPr>
        <p:blipFill rotWithShape="1">
          <a:blip r:embed="rId3"/>
          <a:srcRect t="4500"/>
          <a:stretch/>
        </p:blipFill>
        <p:spPr>
          <a:xfrm>
            <a:off x="5667307" y="956244"/>
            <a:ext cx="3000986" cy="3000987"/>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44"/>
        <p:cNvGrpSpPr/>
        <p:nvPr/>
      </p:nvGrpSpPr>
      <p:grpSpPr>
        <a:xfrm>
          <a:off x="0" y="0"/>
          <a:ext cx="0" cy="0"/>
          <a:chOff x="0" y="0"/>
          <a:chExt cx="0" cy="0"/>
        </a:xfrm>
      </p:grpSpPr>
      <p:sp>
        <p:nvSpPr>
          <p:cNvPr id="245" name="Google Shape;245;p23"/>
          <p:cNvSpPr txBox="1">
            <a:spLocks noGrp="1"/>
          </p:cNvSpPr>
          <p:nvPr>
            <p:ph type="title"/>
          </p:nvPr>
        </p:nvSpPr>
        <p:spPr>
          <a:xfrm>
            <a:off x="1332045" y="385786"/>
            <a:ext cx="6683766"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3600" dirty="0"/>
              <a:t>User Research Methods Used</a:t>
            </a:r>
          </a:p>
        </p:txBody>
      </p:sp>
      <p:sp>
        <p:nvSpPr>
          <p:cNvPr id="246" name="Google Shape;246;p23"/>
          <p:cNvSpPr txBox="1"/>
          <p:nvPr/>
        </p:nvSpPr>
        <p:spPr>
          <a:xfrm>
            <a:off x="1941909" y="1594021"/>
            <a:ext cx="4376340" cy="2839395"/>
          </a:xfrm>
          <a:prstGeom prst="rect">
            <a:avLst/>
          </a:prstGeom>
        </p:spPr>
        <p:txBody>
          <a:bodyPr spcFirstLastPara="1" vert="horz" lIns="91440" tIns="45720" rIns="91440" bIns="45720" rtlCol="0" anchorCtr="0">
            <a:normAutofit/>
          </a:bodyPr>
          <a:lstStyle/>
          <a:p>
            <a:pPr marL="457200" lvl="0" indent="-323850">
              <a:lnSpc>
                <a:spcPct val="90000"/>
              </a:lnSpc>
              <a:spcBef>
                <a:spcPts val="1000"/>
              </a:spcBef>
              <a:buClr>
                <a:schemeClr val="accent1"/>
              </a:buClr>
              <a:buSzPts val="1500"/>
              <a:buFont typeface="Wingdings 3" charset="2"/>
              <a:buChar char=""/>
            </a:pPr>
            <a:r>
              <a:rPr lang="en-US" sz="1300" b="1" dirty="0">
                <a:solidFill>
                  <a:schemeClr val="tx1">
                    <a:lumMod val="75000"/>
                    <a:lumOff val="25000"/>
                  </a:schemeClr>
                </a:solidFill>
                <a:sym typeface="Georgia"/>
              </a:rPr>
              <a:t>User Interview </a:t>
            </a:r>
          </a:p>
          <a:p>
            <a:pPr marL="457200" lvl="0" indent="0">
              <a:lnSpc>
                <a:spcPct val="90000"/>
              </a:lnSpc>
              <a:spcBef>
                <a:spcPts val="1000"/>
              </a:spcBef>
              <a:buClr>
                <a:schemeClr val="accent1"/>
              </a:buClr>
              <a:buFont typeface="Wingdings 3" charset="2"/>
              <a:buChar char=""/>
            </a:pPr>
            <a:endParaRPr lang="en-US" sz="1300" b="1" dirty="0">
              <a:solidFill>
                <a:schemeClr val="tx1">
                  <a:lumMod val="75000"/>
                  <a:lumOff val="25000"/>
                </a:schemeClr>
              </a:solidFill>
              <a:sym typeface="Georgia"/>
            </a:endParaRPr>
          </a:p>
          <a:p>
            <a:pPr marL="457200" lvl="0" indent="0">
              <a:lnSpc>
                <a:spcPct val="90000"/>
              </a:lnSpc>
              <a:spcBef>
                <a:spcPts val="1000"/>
              </a:spcBef>
              <a:buClr>
                <a:schemeClr val="accent1"/>
              </a:buClr>
              <a:buFont typeface="Wingdings 3" charset="2"/>
              <a:buChar char=""/>
            </a:pPr>
            <a:r>
              <a:rPr lang="en-US" sz="1300" dirty="0">
                <a:solidFill>
                  <a:schemeClr val="tx1">
                    <a:lumMod val="75000"/>
                    <a:lumOff val="25000"/>
                  </a:schemeClr>
                </a:solidFill>
                <a:sym typeface="Georgia"/>
              </a:rPr>
              <a:t>User interviews are fast and easy. We can use them to learn about users’ perceptions of the design.</a:t>
            </a:r>
          </a:p>
          <a:p>
            <a:pPr marL="0" lvl="0" indent="0">
              <a:lnSpc>
                <a:spcPct val="90000"/>
              </a:lnSpc>
              <a:spcBef>
                <a:spcPts val="1000"/>
              </a:spcBef>
              <a:buClr>
                <a:schemeClr val="accent1"/>
              </a:buClr>
              <a:buFont typeface="Wingdings 3" charset="2"/>
              <a:buChar char=""/>
            </a:pPr>
            <a:endParaRPr lang="en-US" sz="1300" dirty="0">
              <a:solidFill>
                <a:schemeClr val="tx1">
                  <a:lumMod val="75000"/>
                  <a:lumOff val="25000"/>
                </a:schemeClr>
              </a:solidFill>
              <a:sym typeface="Georgia"/>
            </a:endParaRPr>
          </a:p>
          <a:p>
            <a:pPr marL="457200" lvl="0" indent="-323850">
              <a:lnSpc>
                <a:spcPct val="90000"/>
              </a:lnSpc>
              <a:spcBef>
                <a:spcPts val="1000"/>
              </a:spcBef>
              <a:buClr>
                <a:schemeClr val="accent1"/>
              </a:buClr>
              <a:buSzPts val="1500"/>
              <a:buFont typeface="Wingdings 3" charset="2"/>
              <a:buChar char=""/>
            </a:pPr>
            <a:r>
              <a:rPr lang="en-US" sz="1300" b="1" dirty="0">
                <a:solidFill>
                  <a:schemeClr val="tx1">
                    <a:lumMod val="75000"/>
                    <a:lumOff val="25000"/>
                  </a:schemeClr>
                </a:solidFill>
                <a:sym typeface="Georgia"/>
              </a:rPr>
              <a:t>User persona creation</a:t>
            </a:r>
          </a:p>
          <a:p>
            <a:pPr marL="457200" lvl="0" indent="0">
              <a:lnSpc>
                <a:spcPct val="90000"/>
              </a:lnSpc>
              <a:spcBef>
                <a:spcPts val="1000"/>
              </a:spcBef>
              <a:buClr>
                <a:schemeClr val="accent1"/>
              </a:buClr>
              <a:buFont typeface="Wingdings 3" charset="2"/>
              <a:buChar char=""/>
            </a:pPr>
            <a:endParaRPr lang="en-US" sz="1300" dirty="0">
              <a:solidFill>
                <a:schemeClr val="tx1">
                  <a:lumMod val="75000"/>
                  <a:lumOff val="25000"/>
                </a:schemeClr>
              </a:solidFill>
              <a:sym typeface="Georgia"/>
            </a:endParaRPr>
          </a:p>
          <a:p>
            <a:pPr marL="457200" lvl="0" indent="0">
              <a:lnSpc>
                <a:spcPct val="90000"/>
              </a:lnSpc>
              <a:spcBef>
                <a:spcPts val="1000"/>
              </a:spcBef>
              <a:buClr>
                <a:schemeClr val="accent1"/>
              </a:buClr>
              <a:buFont typeface="Wingdings 3" charset="2"/>
              <a:buChar char=""/>
            </a:pPr>
            <a:r>
              <a:rPr lang="en-US" sz="1300" dirty="0">
                <a:solidFill>
                  <a:schemeClr val="tx1">
                    <a:lumMod val="75000"/>
                    <a:lumOff val="25000"/>
                  </a:schemeClr>
                </a:solidFill>
                <a:sym typeface="Georgia"/>
              </a:rPr>
              <a:t>A user persona is a semi-fictional character based on the current (or ideal) customer.</a:t>
            </a:r>
          </a:p>
        </p:txBody>
      </p:sp>
      <p:pic>
        <p:nvPicPr>
          <p:cNvPr id="247" name="Google Shape;247;p23" descr="A tree with white branches and leaves&#10;&#10;Description automatically generated"/>
          <p:cNvPicPr preferRelativeResize="0"/>
          <p:nvPr/>
        </p:nvPicPr>
        <p:blipFill rotWithShape="1">
          <a:blip r:embed="rId3"/>
          <a:srcRect t="4498"/>
          <a:stretch/>
        </p:blipFill>
        <p:spPr>
          <a:xfrm>
            <a:off x="6473589" y="1921412"/>
            <a:ext cx="2154869" cy="215491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1377765" y="394930"/>
            <a:ext cx="6683766"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3600" dirty="0"/>
              <a:t>User Interview</a:t>
            </a:r>
          </a:p>
        </p:txBody>
      </p:sp>
      <p:sp>
        <p:nvSpPr>
          <p:cNvPr id="253" name="Google Shape;253;p24"/>
          <p:cNvSpPr txBox="1"/>
          <p:nvPr/>
        </p:nvSpPr>
        <p:spPr>
          <a:xfrm>
            <a:off x="1941909" y="1594021"/>
            <a:ext cx="4376340" cy="2839395"/>
          </a:xfrm>
          <a:prstGeom prst="rect">
            <a:avLst/>
          </a:prstGeom>
        </p:spPr>
        <p:txBody>
          <a:bodyPr spcFirstLastPara="1" vert="horz" lIns="91440" tIns="45720" rIns="91440" bIns="45720" rtlCol="0" anchorCtr="0">
            <a:normAutofit/>
          </a:bodyPr>
          <a:lstStyle/>
          <a:p>
            <a:pPr marL="457200" lvl="0" indent="0">
              <a:lnSpc>
                <a:spcPct val="90000"/>
              </a:lnSpc>
              <a:spcBef>
                <a:spcPts val="1000"/>
              </a:spcBef>
              <a:buClr>
                <a:schemeClr val="accent1"/>
              </a:buClr>
              <a:buFont typeface="Wingdings 3" charset="2"/>
              <a:buChar char=""/>
            </a:pPr>
            <a:r>
              <a:rPr lang="en-US" sz="1300" dirty="0">
                <a:solidFill>
                  <a:schemeClr val="tx1">
                    <a:lumMod val="75000"/>
                    <a:lumOff val="25000"/>
                  </a:schemeClr>
                </a:solidFill>
                <a:sym typeface="Georgia"/>
              </a:rPr>
              <a:t>The team reached out to our family and friends to ask them questions on what kind of features would they like to see this app. The pool was quite varied and consisted of people in their teens to old age, this provided us with an array of perspectives on what was needed from the app. </a:t>
            </a:r>
          </a:p>
          <a:p>
            <a:pPr marL="457200" lvl="0" indent="0">
              <a:lnSpc>
                <a:spcPct val="90000"/>
              </a:lnSpc>
              <a:spcBef>
                <a:spcPts val="1000"/>
              </a:spcBef>
              <a:buClr>
                <a:schemeClr val="accent1"/>
              </a:buClr>
              <a:buFont typeface="Wingdings 3" charset="2"/>
              <a:buChar char=""/>
            </a:pPr>
            <a:endParaRPr lang="en-US" sz="1300" dirty="0">
              <a:solidFill>
                <a:schemeClr val="tx1">
                  <a:lumMod val="75000"/>
                  <a:lumOff val="25000"/>
                </a:schemeClr>
              </a:solidFill>
              <a:sym typeface="Georgia"/>
            </a:endParaRPr>
          </a:p>
          <a:p>
            <a:pPr marL="457200" lvl="0" indent="0">
              <a:lnSpc>
                <a:spcPct val="90000"/>
              </a:lnSpc>
              <a:spcBef>
                <a:spcPts val="1000"/>
              </a:spcBef>
              <a:buClr>
                <a:schemeClr val="accent1"/>
              </a:buClr>
              <a:buFont typeface="Wingdings 3" charset="2"/>
              <a:buChar char=""/>
            </a:pPr>
            <a:r>
              <a:rPr lang="en-US" sz="1300" dirty="0">
                <a:solidFill>
                  <a:schemeClr val="tx1">
                    <a:lumMod val="75000"/>
                    <a:lumOff val="25000"/>
                  </a:schemeClr>
                </a:solidFill>
                <a:sym typeface="Georgia"/>
              </a:rPr>
              <a:t>Because of the interviews we were able to better understand what our potential users needed from the app and we gathered some guidance points which shaped the design.</a:t>
            </a:r>
          </a:p>
        </p:txBody>
      </p:sp>
      <p:pic>
        <p:nvPicPr>
          <p:cNvPr id="254" name="Google Shape;254;p24" descr="A tree with white branches and leaves&#10;&#10;Description automatically generated"/>
          <p:cNvPicPr preferRelativeResize="0"/>
          <p:nvPr/>
        </p:nvPicPr>
        <p:blipFill rotWithShape="1">
          <a:blip r:embed="rId3"/>
          <a:srcRect t="4498"/>
          <a:stretch/>
        </p:blipFill>
        <p:spPr>
          <a:xfrm>
            <a:off x="6473589" y="1921412"/>
            <a:ext cx="2154869" cy="2154914"/>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58"/>
        <p:cNvGrpSpPr/>
        <p:nvPr/>
      </p:nvGrpSpPr>
      <p:grpSpPr>
        <a:xfrm>
          <a:off x="0" y="0"/>
          <a:ext cx="0" cy="0"/>
          <a:chOff x="0" y="0"/>
          <a:chExt cx="0" cy="0"/>
        </a:xfrm>
      </p:grpSpPr>
      <p:sp>
        <p:nvSpPr>
          <p:cNvPr id="259" name="Google Shape;259;p25"/>
          <p:cNvSpPr txBox="1">
            <a:spLocks noGrp="1"/>
          </p:cNvSpPr>
          <p:nvPr>
            <p:ph type="title"/>
          </p:nvPr>
        </p:nvSpPr>
        <p:spPr>
          <a:xfrm>
            <a:off x="1295469" y="395021"/>
            <a:ext cx="6683766"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3600" dirty="0"/>
              <a:t>User Persona Creation</a:t>
            </a:r>
          </a:p>
        </p:txBody>
      </p:sp>
      <p:sp>
        <p:nvSpPr>
          <p:cNvPr id="260" name="Google Shape;260;p25"/>
          <p:cNvSpPr txBox="1"/>
          <p:nvPr/>
        </p:nvSpPr>
        <p:spPr>
          <a:xfrm>
            <a:off x="1740741" y="1428750"/>
            <a:ext cx="4376340" cy="2839395"/>
          </a:xfrm>
          <a:prstGeom prst="rect">
            <a:avLst/>
          </a:prstGeom>
        </p:spPr>
        <p:txBody>
          <a:bodyPr spcFirstLastPara="1" vert="horz" lIns="91440" tIns="45720" rIns="91440" bIns="45720" rtlCol="0" anchorCtr="0">
            <a:normAutofit/>
          </a:bodyPr>
          <a:lstStyle/>
          <a:p>
            <a:pPr marL="457200" lvl="0" indent="0">
              <a:lnSpc>
                <a:spcPct val="90000"/>
              </a:lnSpc>
              <a:spcBef>
                <a:spcPts val="1000"/>
              </a:spcBef>
              <a:buClr>
                <a:schemeClr val="accent1"/>
              </a:buClr>
              <a:buFont typeface="Wingdings 3" charset="2"/>
              <a:buChar char=""/>
            </a:pPr>
            <a:r>
              <a:rPr lang="en-US" sz="1300" dirty="0">
                <a:solidFill>
                  <a:schemeClr val="tx1">
                    <a:lumMod val="75000"/>
                    <a:lumOff val="25000"/>
                  </a:schemeClr>
                </a:solidFill>
                <a:sym typeface="Georgia"/>
              </a:rPr>
              <a:t>From the user interview we had worked on we had basic understanding of what the user needs were from a this app. We then used these objectives to create multiple fictional to make the needs easily relatable to the team members. </a:t>
            </a:r>
          </a:p>
          <a:p>
            <a:pPr marL="457200" lvl="0" indent="0">
              <a:lnSpc>
                <a:spcPct val="90000"/>
              </a:lnSpc>
              <a:spcBef>
                <a:spcPts val="1000"/>
              </a:spcBef>
              <a:buClr>
                <a:schemeClr val="accent1"/>
              </a:buClr>
              <a:buFont typeface="Wingdings 3" charset="2"/>
              <a:buChar char=""/>
            </a:pPr>
            <a:endParaRPr lang="en-US" sz="1300" dirty="0">
              <a:solidFill>
                <a:schemeClr val="tx1">
                  <a:lumMod val="75000"/>
                  <a:lumOff val="25000"/>
                </a:schemeClr>
              </a:solidFill>
              <a:sym typeface="Georgia"/>
            </a:endParaRPr>
          </a:p>
          <a:p>
            <a:pPr marL="457200" lvl="0" indent="0">
              <a:lnSpc>
                <a:spcPct val="90000"/>
              </a:lnSpc>
              <a:spcBef>
                <a:spcPts val="1000"/>
              </a:spcBef>
              <a:buClr>
                <a:schemeClr val="accent1"/>
              </a:buClr>
              <a:buFont typeface="Wingdings 3" charset="2"/>
              <a:buChar char=""/>
            </a:pPr>
            <a:r>
              <a:rPr lang="en-US" sz="1300" dirty="0">
                <a:solidFill>
                  <a:schemeClr val="tx1">
                    <a:lumMod val="75000"/>
                    <a:lumOff val="25000"/>
                  </a:schemeClr>
                </a:solidFill>
                <a:sym typeface="Georgia"/>
              </a:rPr>
              <a:t>Because of the user personas we were able to understand our users’ needs better and make sure that the design of the app can cater to the needs of such personas in real life use cases.</a:t>
            </a:r>
          </a:p>
        </p:txBody>
      </p:sp>
      <p:pic>
        <p:nvPicPr>
          <p:cNvPr id="261" name="Google Shape;261;p25" descr="A tree with white branches and leaves&#10;&#10;Description automatically generated"/>
          <p:cNvPicPr preferRelativeResize="0"/>
          <p:nvPr/>
        </p:nvPicPr>
        <p:blipFill rotWithShape="1">
          <a:blip r:embed="rId3"/>
          <a:srcRect t="4498"/>
          <a:stretch/>
        </p:blipFill>
        <p:spPr>
          <a:xfrm>
            <a:off x="6473589" y="1921412"/>
            <a:ext cx="2154869" cy="2154914"/>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8"/>
          <p:cNvSpPr txBox="1"/>
          <p:nvPr/>
        </p:nvSpPr>
        <p:spPr>
          <a:xfrm>
            <a:off x="339610" y="2421402"/>
            <a:ext cx="8521200" cy="447000"/>
          </a:xfrm>
          <a:prstGeom prst="rect">
            <a:avLst/>
          </a:prstGeom>
          <a:noFill/>
          <a:ln>
            <a:noFill/>
          </a:ln>
        </p:spPr>
        <p:txBody>
          <a:bodyPr spcFirstLastPara="1" wrap="square" lIns="0" tIns="61575" rIns="0" bIns="0" anchor="t" anchorCtr="0">
            <a:spAutoFit/>
          </a:bodyPr>
          <a:lstStyle/>
          <a:p>
            <a:pPr marL="85090" lvl="0" indent="0" algn="l" rtl="0">
              <a:lnSpc>
                <a:spcPct val="100000"/>
              </a:lnSpc>
              <a:spcBef>
                <a:spcPts val="0"/>
              </a:spcBef>
              <a:spcAft>
                <a:spcPts val="0"/>
              </a:spcAft>
              <a:buNone/>
            </a:pPr>
            <a:r>
              <a:rPr lang="en-US" sz="2500" b="1">
                <a:solidFill>
                  <a:srgbClr val="632423"/>
                </a:solidFill>
                <a:latin typeface="Arial"/>
                <a:ea typeface="Arial"/>
                <a:cs typeface="Arial"/>
                <a:sym typeface="Arial"/>
              </a:rPr>
              <a:t>Result/ Consequences</a:t>
            </a:r>
            <a:endParaRPr sz="2500">
              <a:solidFill>
                <a:srgbClr val="632423"/>
              </a:solidFill>
              <a:latin typeface="Arial"/>
              <a:ea typeface="Arial"/>
              <a:cs typeface="Arial"/>
              <a:sym typeface="Arial"/>
            </a:endParaRPr>
          </a:p>
        </p:txBody>
      </p:sp>
      <p:pic>
        <p:nvPicPr>
          <p:cNvPr id="58" name="Google Shape;58;p8" descr="A tree with white branches and leaves&#10;&#10;Description automatically generated"/>
          <p:cNvPicPr preferRelativeResize="0"/>
          <p:nvPr/>
        </p:nvPicPr>
        <p:blipFill rotWithShape="1">
          <a:blip r:embed="rId3">
            <a:alphaModFix/>
          </a:blip>
          <a:srcRect t="4500"/>
          <a:stretch/>
        </p:blipFill>
        <p:spPr>
          <a:xfrm>
            <a:off x="7750772" y="4944"/>
            <a:ext cx="1301243" cy="1301243"/>
          </a:xfrm>
          <a:prstGeom prst="rect">
            <a:avLst/>
          </a:prstGeom>
          <a:noFill/>
          <a:ln>
            <a:noFill/>
          </a:ln>
        </p:spPr>
      </p:pic>
      <p:sp>
        <p:nvSpPr>
          <p:cNvPr id="59" name="Google Shape;59;p8"/>
          <p:cNvSpPr txBox="1"/>
          <p:nvPr/>
        </p:nvSpPr>
        <p:spPr>
          <a:xfrm>
            <a:off x="1328942" y="528127"/>
            <a:ext cx="3044275" cy="397545"/>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n-US" sz="2500" b="1" i="0" dirty="0">
                <a:solidFill>
                  <a:srgbClr val="632423"/>
                </a:solidFill>
                <a:latin typeface="Arial"/>
                <a:ea typeface="Arial"/>
                <a:cs typeface="Arial"/>
                <a:sym typeface="Arial"/>
              </a:rPr>
              <a:t>Problem Statement</a:t>
            </a:r>
            <a:endParaRPr dirty="0"/>
          </a:p>
        </p:txBody>
      </p:sp>
      <p:sp>
        <p:nvSpPr>
          <p:cNvPr id="60" name="Google Shape;60;p8"/>
          <p:cNvSpPr txBox="1"/>
          <p:nvPr/>
        </p:nvSpPr>
        <p:spPr>
          <a:xfrm>
            <a:off x="269554" y="1424249"/>
            <a:ext cx="7787709" cy="1107996"/>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a:latin typeface="Georgia"/>
                <a:ea typeface="Georgia"/>
                <a:cs typeface="Georgia"/>
                <a:sym typeface="Georgia"/>
              </a:rPr>
              <a:t>Lack of inclusive platforms that hinders the sharing of ideas among individuals and </a:t>
            </a:r>
            <a:endParaRPr/>
          </a:p>
          <a:p>
            <a:pPr marL="0" lvl="0" indent="0" algn="l" rtl="0">
              <a:spcBef>
                <a:spcPts val="0"/>
              </a:spcBef>
              <a:spcAft>
                <a:spcPts val="0"/>
              </a:spcAft>
              <a:buNone/>
            </a:pPr>
            <a:endParaRPr sz="1600">
              <a:latin typeface="Georgia"/>
              <a:ea typeface="Georgia"/>
              <a:cs typeface="Georgia"/>
              <a:sym typeface="Georgia"/>
            </a:endParaRPr>
          </a:p>
          <a:p>
            <a:pPr marL="0" lvl="0" indent="0" algn="l" rtl="0">
              <a:spcBef>
                <a:spcPts val="0"/>
              </a:spcBef>
              <a:spcAft>
                <a:spcPts val="0"/>
              </a:spcAft>
              <a:buNone/>
            </a:pPr>
            <a:r>
              <a:rPr lang="en-US" sz="1600">
                <a:latin typeface="Georgia"/>
                <a:ea typeface="Georgia"/>
                <a:cs typeface="Georgia"/>
                <a:sym typeface="Georgia"/>
              </a:rPr>
              <a:t>communities engaged in sustainable living and environmental activism.</a:t>
            </a:r>
            <a:endParaRPr/>
          </a:p>
          <a:p>
            <a:pPr marL="0" lvl="0" indent="0" algn="l" rtl="0">
              <a:spcBef>
                <a:spcPts val="0"/>
              </a:spcBef>
              <a:spcAft>
                <a:spcPts val="0"/>
              </a:spcAft>
              <a:buNone/>
            </a:pPr>
            <a:endParaRPr sz="1800"/>
          </a:p>
        </p:txBody>
      </p:sp>
      <p:sp>
        <p:nvSpPr>
          <p:cNvPr id="61" name="Google Shape;61;p8"/>
          <p:cNvSpPr txBox="1"/>
          <p:nvPr/>
        </p:nvSpPr>
        <p:spPr>
          <a:xfrm>
            <a:off x="503263" y="2885011"/>
            <a:ext cx="7898130" cy="1997983"/>
          </a:xfrm>
          <a:prstGeom prst="rect">
            <a:avLst/>
          </a:prstGeom>
          <a:noFill/>
          <a:ln>
            <a:noFill/>
          </a:ln>
        </p:spPr>
        <p:txBody>
          <a:bodyPr spcFirstLastPara="1" wrap="square" lIns="0" tIns="22850" rIns="0" bIns="0" anchor="t" anchorCtr="0">
            <a:spAutoFit/>
          </a:bodyPr>
          <a:lstStyle/>
          <a:p>
            <a:pPr marL="0" lvl="0" indent="0" algn="l" rtl="0">
              <a:lnSpc>
                <a:spcPct val="100000"/>
              </a:lnSpc>
              <a:spcBef>
                <a:spcPts val="0"/>
              </a:spcBef>
              <a:spcAft>
                <a:spcPts val="0"/>
              </a:spcAft>
              <a:buNone/>
            </a:pPr>
            <a:endParaRPr sz="1800">
              <a:latin typeface="Georgia"/>
              <a:ea typeface="Georgia"/>
              <a:cs typeface="Georgia"/>
              <a:sym typeface="Georgia"/>
            </a:endParaRPr>
          </a:p>
          <a:p>
            <a:pPr marL="347980" lvl="0" indent="-335280" algn="l" rtl="0">
              <a:lnSpc>
                <a:spcPct val="100000"/>
              </a:lnSpc>
              <a:spcBef>
                <a:spcPts val="1585"/>
              </a:spcBef>
              <a:spcAft>
                <a:spcPts val="0"/>
              </a:spcAft>
              <a:buSzPts val="1600"/>
              <a:buFont typeface="Arial"/>
              <a:buChar char="●"/>
            </a:pPr>
            <a:r>
              <a:rPr lang="en-US" sz="1600">
                <a:latin typeface="Georgia"/>
                <a:ea typeface="Georgia"/>
                <a:cs typeface="Georgia"/>
                <a:sym typeface="Georgia"/>
              </a:rPr>
              <a:t>The Limited exchange of diverse perspectives </a:t>
            </a:r>
            <a:endParaRPr/>
          </a:p>
          <a:p>
            <a:pPr marL="347980" lvl="0" indent="-335280" algn="l" rtl="0">
              <a:spcBef>
                <a:spcPts val="1585"/>
              </a:spcBef>
              <a:spcAft>
                <a:spcPts val="0"/>
              </a:spcAft>
              <a:buSzPts val="1600"/>
              <a:buFont typeface="Arial"/>
              <a:buChar char="●"/>
            </a:pPr>
            <a:r>
              <a:rPr lang="en-US" sz="1600">
                <a:latin typeface="Georgia"/>
                <a:ea typeface="Georgia"/>
                <a:cs typeface="Georgia"/>
                <a:sym typeface="Georgia"/>
              </a:rPr>
              <a:t>Decreased collaboration and synergy</a:t>
            </a:r>
            <a:endParaRPr/>
          </a:p>
          <a:p>
            <a:pPr marL="347980" lvl="0" indent="-335280" algn="l" rtl="0">
              <a:spcBef>
                <a:spcPts val="1585"/>
              </a:spcBef>
              <a:spcAft>
                <a:spcPts val="0"/>
              </a:spcAft>
              <a:buSzPts val="1600"/>
              <a:buFont typeface="Arial"/>
              <a:buChar char="●"/>
            </a:pPr>
            <a:r>
              <a:rPr lang="en-US" sz="1600">
                <a:latin typeface="Georgia"/>
                <a:ea typeface="Georgia"/>
                <a:cs typeface="Georgia"/>
                <a:sym typeface="Georgia"/>
              </a:rPr>
              <a:t>Missed opportunities for innovation and action.</a:t>
            </a:r>
            <a:endParaRPr/>
          </a:p>
          <a:p>
            <a:pPr marL="0" lvl="0" indent="0" algn="l" rtl="0">
              <a:lnSpc>
                <a:spcPct val="100000"/>
              </a:lnSpc>
              <a:spcBef>
                <a:spcPts val="50"/>
              </a:spcBef>
              <a:spcAft>
                <a:spcPts val="0"/>
              </a:spcAft>
              <a:buNone/>
            </a:pPr>
            <a:endParaRPr sz="215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p:nvPr/>
        </p:nvSpPr>
        <p:spPr>
          <a:xfrm>
            <a:off x="384725" y="2562983"/>
            <a:ext cx="8521065" cy="616174"/>
          </a:xfrm>
          <a:prstGeom prst="rect">
            <a:avLst/>
          </a:prstGeom>
          <a:noFill/>
          <a:ln w="9525" cap="flat" cmpd="sng">
            <a:noFill/>
            <a:prstDash val="solid"/>
            <a:round/>
            <a:headEnd type="none" w="sm" len="sm"/>
            <a:tailEnd type="none" w="sm" len="sm"/>
          </a:ln>
        </p:spPr>
        <p:txBody>
          <a:bodyPr spcFirstLastPara="1" wrap="square" lIns="0" tIns="61575" rIns="0" bIns="0" anchor="t" anchorCtr="0">
            <a:spAutoFit/>
          </a:bodyPr>
          <a:lstStyle/>
          <a:p>
            <a:pPr marL="85090" lvl="0" indent="0" algn="l" rtl="0">
              <a:lnSpc>
                <a:spcPct val="100000"/>
              </a:lnSpc>
              <a:spcBef>
                <a:spcPts val="0"/>
              </a:spcBef>
              <a:spcAft>
                <a:spcPts val="0"/>
              </a:spcAft>
              <a:buNone/>
            </a:pPr>
            <a:r>
              <a:rPr lang="en-US" sz="3600" dirty="0">
                <a:solidFill>
                  <a:srgbClr val="632423"/>
                </a:solidFill>
                <a:latin typeface="+mj-lt"/>
                <a:ea typeface="Arial"/>
                <a:cs typeface="Arial"/>
                <a:sym typeface="Arial"/>
              </a:rPr>
              <a:t>Closed Card Sorting</a:t>
            </a:r>
            <a:endParaRPr sz="3600" dirty="0">
              <a:solidFill>
                <a:srgbClr val="632423"/>
              </a:solidFill>
              <a:latin typeface="+mj-lt"/>
              <a:ea typeface="Arial"/>
              <a:cs typeface="Arial"/>
              <a:sym typeface="Arial"/>
            </a:endParaRPr>
          </a:p>
        </p:txBody>
      </p:sp>
      <p:pic>
        <p:nvPicPr>
          <p:cNvPr id="267" name="Google Shape;267;p26" descr="A tree with white branches and leaves&#10;&#10;Description automatically generated"/>
          <p:cNvPicPr preferRelativeResize="0"/>
          <p:nvPr/>
        </p:nvPicPr>
        <p:blipFill rotWithShape="1">
          <a:blip r:embed="rId3">
            <a:alphaModFix/>
          </a:blip>
          <a:srcRect t="4500"/>
          <a:stretch/>
        </p:blipFill>
        <p:spPr>
          <a:xfrm>
            <a:off x="7750772" y="4944"/>
            <a:ext cx="1301243" cy="1301244"/>
          </a:xfrm>
          <a:prstGeom prst="rect">
            <a:avLst/>
          </a:prstGeom>
          <a:noFill/>
          <a:ln>
            <a:noFill/>
          </a:ln>
        </p:spPr>
      </p:pic>
      <p:sp>
        <p:nvSpPr>
          <p:cNvPr id="268" name="Google Shape;268;p26"/>
          <p:cNvSpPr txBox="1"/>
          <p:nvPr/>
        </p:nvSpPr>
        <p:spPr>
          <a:xfrm>
            <a:off x="1280356" y="442497"/>
            <a:ext cx="4434644" cy="566822"/>
          </a:xfrm>
          <a:prstGeom prst="rect">
            <a:avLst/>
          </a:prstGeom>
          <a:noFill/>
          <a:ln>
            <a:noFill/>
          </a:ln>
        </p:spPr>
        <p:txBody>
          <a:bodyPr spcFirstLastPara="1" wrap="square" lIns="0" tIns="12700" rIns="0" bIns="0" anchor="t" anchorCtr="0">
            <a:spAutoFit/>
          </a:bodyPr>
          <a:lstStyle/>
          <a:p>
            <a:pPr marL="12700" lvl="0" indent="0" algn="l" rtl="0">
              <a:spcBef>
                <a:spcPts val="0"/>
              </a:spcBef>
              <a:spcAft>
                <a:spcPts val="0"/>
              </a:spcAft>
              <a:buNone/>
            </a:pPr>
            <a:r>
              <a:rPr lang="en-US" sz="3600" i="0" dirty="0">
                <a:solidFill>
                  <a:srgbClr val="632423"/>
                </a:solidFill>
                <a:latin typeface="+mj-lt"/>
                <a:ea typeface="Arial"/>
                <a:cs typeface="Arial"/>
                <a:sym typeface="Arial"/>
              </a:rPr>
              <a:t>Open Card Sorting</a:t>
            </a:r>
            <a:endParaRPr sz="3600" dirty="0">
              <a:latin typeface="+mj-lt"/>
            </a:endParaRPr>
          </a:p>
        </p:txBody>
      </p:sp>
      <p:sp>
        <p:nvSpPr>
          <p:cNvPr id="269" name="Google Shape;269;p26"/>
          <p:cNvSpPr txBox="1"/>
          <p:nvPr/>
        </p:nvSpPr>
        <p:spPr>
          <a:xfrm>
            <a:off x="503263" y="3113598"/>
            <a:ext cx="7898100" cy="1295216"/>
          </a:xfrm>
          <a:prstGeom prst="rect">
            <a:avLst/>
          </a:prstGeom>
          <a:noFill/>
          <a:ln>
            <a:noFill/>
          </a:ln>
        </p:spPr>
        <p:txBody>
          <a:bodyPr spcFirstLastPara="1" wrap="square" lIns="0" tIns="22850" rIns="0" bIns="0" anchor="t" anchorCtr="0">
            <a:spAutoFit/>
          </a:bodyPr>
          <a:lstStyle/>
          <a:p>
            <a:pPr marL="0" lvl="0" indent="0" algn="l" rtl="0">
              <a:lnSpc>
                <a:spcPct val="100000"/>
              </a:lnSpc>
              <a:spcBef>
                <a:spcPts val="0"/>
              </a:spcBef>
              <a:spcAft>
                <a:spcPts val="0"/>
              </a:spcAft>
              <a:buNone/>
            </a:pPr>
            <a:endParaRPr sz="1400" dirty="0">
              <a:ea typeface="Georgia"/>
              <a:cs typeface="Georgia"/>
              <a:sym typeface="Georgia"/>
            </a:endParaRPr>
          </a:p>
          <a:p>
            <a:pPr marL="347980" lvl="0" indent="-335280" algn="l" rtl="0">
              <a:lnSpc>
                <a:spcPct val="100000"/>
              </a:lnSpc>
              <a:spcBef>
                <a:spcPts val="1585"/>
              </a:spcBef>
              <a:spcAft>
                <a:spcPts val="0"/>
              </a:spcAft>
              <a:buSzPts val="1600"/>
              <a:buFont typeface="Arial"/>
              <a:buChar char="●"/>
            </a:pPr>
            <a:r>
              <a:rPr lang="en-US" sz="1400" b="1" dirty="0">
                <a:ea typeface="Georgia"/>
                <a:cs typeface="Georgia"/>
                <a:sym typeface="Georgia"/>
              </a:rPr>
              <a:t>The Quick Structure Check</a:t>
            </a:r>
            <a:r>
              <a:rPr lang="en-US" sz="1400" dirty="0">
                <a:ea typeface="Georgia"/>
                <a:cs typeface="Georgia"/>
                <a:sym typeface="Georgia"/>
              </a:rPr>
              <a:t>: Rapidly assesses existing categories for user-friendliness. </a:t>
            </a:r>
            <a:endParaRPr sz="1400" dirty="0"/>
          </a:p>
          <a:p>
            <a:pPr marL="347980" lvl="0" indent="-335280" algn="l" rtl="0">
              <a:lnSpc>
                <a:spcPct val="100000"/>
              </a:lnSpc>
              <a:spcBef>
                <a:spcPts val="1585"/>
              </a:spcBef>
              <a:spcAft>
                <a:spcPts val="0"/>
              </a:spcAft>
              <a:buSzPts val="1600"/>
              <a:buFont typeface="Arial"/>
              <a:buChar char="●"/>
            </a:pPr>
            <a:r>
              <a:rPr lang="en-US" sz="1400" b="1" dirty="0">
                <a:ea typeface="Georgia"/>
                <a:cs typeface="Georgia"/>
                <a:sym typeface="Georgia"/>
              </a:rPr>
              <a:t>Validation via Closed Sort Report</a:t>
            </a:r>
            <a:r>
              <a:rPr lang="en-US" sz="1400" dirty="0">
                <a:ea typeface="Georgia"/>
                <a:cs typeface="Georgia"/>
                <a:sym typeface="Georgia"/>
              </a:rPr>
              <a:t>: Confirms category appropriateness, enhancing user experience.</a:t>
            </a:r>
            <a:endParaRPr sz="1400" dirty="0">
              <a:ea typeface="Georgia"/>
              <a:cs typeface="Georgia"/>
              <a:sym typeface="Georgia"/>
            </a:endParaRPr>
          </a:p>
        </p:txBody>
      </p:sp>
      <p:sp>
        <p:nvSpPr>
          <p:cNvPr id="270" name="Google Shape;270;p26"/>
          <p:cNvSpPr txBox="1"/>
          <p:nvPr/>
        </p:nvSpPr>
        <p:spPr>
          <a:xfrm>
            <a:off x="384725" y="893352"/>
            <a:ext cx="7898100" cy="1510660"/>
          </a:xfrm>
          <a:prstGeom prst="rect">
            <a:avLst/>
          </a:prstGeom>
          <a:noFill/>
          <a:ln>
            <a:noFill/>
          </a:ln>
        </p:spPr>
        <p:txBody>
          <a:bodyPr spcFirstLastPara="1" wrap="square" lIns="0" tIns="22850" rIns="0" bIns="0" anchor="t" anchorCtr="0">
            <a:spAutoFit/>
          </a:bodyPr>
          <a:lstStyle/>
          <a:p>
            <a:pPr marL="0" lvl="0" indent="0" algn="l" rtl="0">
              <a:lnSpc>
                <a:spcPct val="100000"/>
              </a:lnSpc>
              <a:spcBef>
                <a:spcPts val="0"/>
              </a:spcBef>
              <a:spcAft>
                <a:spcPts val="0"/>
              </a:spcAft>
              <a:buNone/>
            </a:pPr>
            <a:endParaRPr sz="1400" dirty="0">
              <a:ea typeface="Georgia"/>
              <a:cs typeface="Georgia"/>
              <a:sym typeface="Georgia"/>
            </a:endParaRPr>
          </a:p>
          <a:p>
            <a:pPr marL="347980" lvl="0" indent="-335280" algn="l" rtl="0">
              <a:spcBef>
                <a:spcPts val="1585"/>
              </a:spcBef>
              <a:spcAft>
                <a:spcPts val="0"/>
              </a:spcAft>
              <a:buSzPts val="1600"/>
              <a:buFont typeface="Arial"/>
              <a:buChar char="●"/>
            </a:pPr>
            <a:r>
              <a:rPr lang="en-US" sz="1400" b="1" dirty="0">
                <a:ea typeface="Georgia"/>
                <a:cs typeface="Georgia"/>
                <a:sym typeface="Georgia"/>
              </a:rPr>
              <a:t>User-driven Categories</a:t>
            </a:r>
            <a:r>
              <a:rPr lang="en-US" sz="1400" dirty="0">
                <a:ea typeface="Georgia"/>
                <a:cs typeface="Georgia"/>
                <a:sym typeface="Georgia"/>
              </a:rPr>
              <a:t>: Users freely categorize cards, revealing preferred groupings and potential category names.</a:t>
            </a:r>
            <a:endParaRPr sz="1400" dirty="0"/>
          </a:p>
          <a:p>
            <a:pPr marL="347980" lvl="0" indent="-335280" algn="l" rtl="0">
              <a:spcBef>
                <a:spcPts val="1585"/>
              </a:spcBef>
              <a:spcAft>
                <a:spcPts val="0"/>
              </a:spcAft>
              <a:buSzPts val="1600"/>
              <a:buFont typeface="Arial"/>
              <a:buChar char="●"/>
            </a:pPr>
            <a:r>
              <a:rPr lang="en-US" sz="1400" b="1" dirty="0">
                <a:ea typeface="Georgia"/>
                <a:cs typeface="Georgia"/>
                <a:sym typeface="Georgia"/>
              </a:rPr>
              <a:t>Complex Interpretation</a:t>
            </a:r>
            <a:r>
              <a:rPr lang="en-US" sz="1400" dirty="0">
                <a:ea typeface="Georgia"/>
                <a:cs typeface="Georgia"/>
                <a:sym typeface="Georgia"/>
              </a:rPr>
              <a:t>: Results can be intricate due to varied user choices, requiring careful analysis.</a:t>
            </a: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1230117" y="440030"/>
            <a:ext cx="6683766"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3300" dirty="0"/>
              <a:t>Iterations for Open Card Sorting</a:t>
            </a:r>
          </a:p>
        </p:txBody>
      </p:sp>
      <p:sp>
        <p:nvSpPr>
          <p:cNvPr id="279" name="Google Shape;279;p27"/>
          <p:cNvSpPr txBox="1"/>
          <p:nvPr/>
        </p:nvSpPr>
        <p:spPr>
          <a:xfrm>
            <a:off x="1118949" y="920364"/>
            <a:ext cx="2712387" cy="977729"/>
          </a:xfrm>
          <a:prstGeom prst="rect">
            <a:avLst/>
          </a:prstGeom>
        </p:spPr>
        <p:txBody>
          <a:bodyPr spcFirstLastPara="1" vert="horz" lIns="91440" tIns="45720" rIns="91440" bIns="45720" rtlCol="0" anchorCtr="0">
            <a:normAutofit/>
          </a:bodyPr>
          <a:lstStyle/>
          <a:p>
            <a:pPr marL="63500" marR="653415" lvl="0" indent="0">
              <a:spcBef>
                <a:spcPts val="1000"/>
              </a:spcBef>
              <a:buClr>
                <a:schemeClr val="accent1"/>
              </a:buClr>
              <a:buFont typeface="Wingdings 3" charset="2"/>
              <a:buChar char=""/>
            </a:pPr>
            <a:r>
              <a:rPr lang="en-US" dirty="0">
                <a:solidFill>
                  <a:schemeClr val="tx1">
                    <a:lumMod val="75000"/>
                    <a:lumOff val="25000"/>
                  </a:schemeClr>
                </a:solidFill>
                <a:sym typeface="Tahoma"/>
              </a:rPr>
              <a:t>Participant 1:</a:t>
            </a:r>
          </a:p>
        </p:txBody>
      </p:sp>
      <p:pic>
        <p:nvPicPr>
          <p:cNvPr id="277" name="Google Shape;277;p27" descr="A tree with white branches and leaves&#10;&#10;Description automatically generated"/>
          <p:cNvPicPr preferRelativeResize="0"/>
          <p:nvPr/>
        </p:nvPicPr>
        <p:blipFill rotWithShape="1">
          <a:blip r:embed="rId3"/>
          <a:srcRect t="4500"/>
          <a:stretch/>
        </p:blipFill>
        <p:spPr>
          <a:xfrm>
            <a:off x="7502542" y="1593161"/>
            <a:ext cx="1358835" cy="1358836"/>
          </a:xfrm>
          <a:prstGeom prst="rect">
            <a:avLst/>
          </a:prstGeom>
          <a:noFill/>
        </p:spPr>
      </p:pic>
      <p:pic>
        <p:nvPicPr>
          <p:cNvPr id="278" name="Google Shape;278;p27"/>
          <p:cNvPicPr preferRelativeResize="0"/>
          <p:nvPr/>
        </p:nvPicPr>
        <p:blipFill rotWithShape="1">
          <a:blip r:embed="rId4"/>
          <a:stretch/>
        </p:blipFill>
        <p:spPr>
          <a:xfrm>
            <a:off x="1380744" y="1517905"/>
            <a:ext cx="6016752" cy="318556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1230117" y="440030"/>
            <a:ext cx="6683766"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3300" dirty="0"/>
              <a:t>Iterations for Open Card Sorting</a:t>
            </a:r>
          </a:p>
        </p:txBody>
      </p:sp>
      <p:sp>
        <p:nvSpPr>
          <p:cNvPr id="279" name="Google Shape;279;p27"/>
          <p:cNvSpPr txBox="1"/>
          <p:nvPr/>
        </p:nvSpPr>
        <p:spPr>
          <a:xfrm>
            <a:off x="1118949" y="920364"/>
            <a:ext cx="2712387" cy="977729"/>
          </a:xfrm>
          <a:prstGeom prst="rect">
            <a:avLst/>
          </a:prstGeom>
        </p:spPr>
        <p:txBody>
          <a:bodyPr spcFirstLastPara="1" vert="horz" lIns="91440" tIns="45720" rIns="91440" bIns="45720" rtlCol="0" anchorCtr="0">
            <a:normAutofit/>
          </a:bodyPr>
          <a:lstStyle/>
          <a:p>
            <a:pPr marL="63500" marR="653415" lvl="0" indent="0">
              <a:spcBef>
                <a:spcPts val="1000"/>
              </a:spcBef>
              <a:buClr>
                <a:schemeClr val="accent1"/>
              </a:buClr>
              <a:buFont typeface="Wingdings 3" charset="2"/>
              <a:buChar char=""/>
            </a:pPr>
            <a:r>
              <a:rPr lang="en-US" dirty="0">
                <a:solidFill>
                  <a:schemeClr val="tx1">
                    <a:lumMod val="75000"/>
                    <a:lumOff val="25000"/>
                  </a:schemeClr>
                </a:solidFill>
                <a:sym typeface="Tahoma"/>
              </a:rPr>
              <a:t>Participant 2:</a:t>
            </a:r>
          </a:p>
        </p:txBody>
      </p:sp>
      <p:pic>
        <p:nvPicPr>
          <p:cNvPr id="277" name="Google Shape;277;p27" descr="A tree with white branches and leaves&#10;&#10;Description automatically generated"/>
          <p:cNvPicPr preferRelativeResize="0"/>
          <p:nvPr/>
        </p:nvPicPr>
        <p:blipFill rotWithShape="1">
          <a:blip r:embed="rId3"/>
          <a:srcRect t="4500"/>
          <a:stretch/>
        </p:blipFill>
        <p:spPr>
          <a:xfrm>
            <a:off x="7621414" y="1593161"/>
            <a:ext cx="1358835" cy="1358836"/>
          </a:xfrm>
          <a:prstGeom prst="rect">
            <a:avLst/>
          </a:prstGeom>
          <a:noFill/>
        </p:spPr>
      </p:pic>
      <p:pic>
        <p:nvPicPr>
          <p:cNvPr id="2" name="Google Shape;288;p28">
            <a:extLst>
              <a:ext uri="{FF2B5EF4-FFF2-40B4-BE49-F238E27FC236}">
                <a16:creationId xmlns:a16="http://schemas.microsoft.com/office/drawing/2014/main" id="{F62DAC30-E828-5D34-60FA-FDF9777437AC}"/>
              </a:ext>
            </a:extLst>
          </p:cNvPr>
          <p:cNvPicPr preferRelativeResize="0"/>
          <p:nvPr/>
        </p:nvPicPr>
        <p:blipFill rotWithShape="1">
          <a:blip r:embed="rId4"/>
          <a:stretch/>
        </p:blipFill>
        <p:spPr>
          <a:xfrm>
            <a:off x="1517541" y="1409228"/>
            <a:ext cx="5985001" cy="3144484"/>
          </a:xfrm>
          <a:prstGeom prst="rect">
            <a:avLst/>
          </a:prstGeom>
          <a:noFill/>
        </p:spPr>
      </p:pic>
    </p:spTree>
    <p:extLst>
      <p:ext uri="{BB962C8B-B14F-4D97-AF65-F5344CB8AC3E}">
        <p14:creationId xmlns:p14="http://schemas.microsoft.com/office/powerpoint/2010/main" val="2084446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1230117" y="531470"/>
            <a:ext cx="6683766" cy="574954"/>
          </a:xfrm>
          <a:prstGeom prst="rect">
            <a:avLst/>
          </a:prstGeom>
        </p:spPr>
        <p:txBody>
          <a:bodyPr spcFirstLastPara="1" vert="horz" lIns="91440" tIns="45720" rIns="91440" bIns="45720" rtlCol="0" anchor="t" anchorCtr="0">
            <a:noAutofit/>
          </a:bodyPr>
          <a:lstStyle/>
          <a:p>
            <a:pPr marL="12700" lvl="0" indent="0" defTabSz="457200">
              <a:spcAft>
                <a:spcPts val="0"/>
              </a:spcAft>
            </a:pPr>
            <a:r>
              <a:rPr lang="en-US" sz="2000" dirty="0">
                <a:solidFill>
                  <a:srgbClr val="632423"/>
                </a:solidFill>
              </a:rPr>
              <a:t>Information architecture for open card sorting </a:t>
            </a:r>
            <a:endParaRPr lang="en-US" sz="2000" dirty="0"/>
          </a:p>
        </p:txBody>
      </p:sp>
      <p:pic>
        <p:nvPicPr>
          <p:cNvPr id="277" name="Google Shape;277;p27" descr="A tree with white branches and leaves&#10;&#10;Description automatically generated"/>
          <p:cNvPicPr preferRelativeResize="0"/>
          <p:nvPr/>
        </p:nvPicPr>
        <p:blipFill rotWithShape="1">
          <a:blip r:embed="rId3"/>
          <a:srcRect t="4500"/>
          <a:stretch/>
        </p:blipFill>
        <p:spPr>
          <a:xfrm>
            <a:off x="7621414" y="1593161"/>
            <a:ext cx="1358835" cy="1358836"/>
          </a:xfrm>
          <a:prstGeom prst="rect">
            <a:avLst/>
          </a:prstGeom>
          <a:noFill/>
        </p:spPr>
      </p:pic>
      <p:pic>
        <p:nvPicPr>
          <p:cNvPr id="4" name="Picture 3">
            <a:extLst>
              <a:ext uri="{FF2B5EF4-FFF2-40B4-BE49-F238E27FC236}">
                <a16:creationId xmlns:a16="http://schemas.microsoft.com/office/drawing/2014/main" id="{EA0A3AD4-029A-EBD6-BE56-1522C1332181}"/>
              </a:ext>
            </a:extLst>
          </p:cNvPr>
          <p:cNvPicPr>
            <a:picLocks noChangeAspect="1"/>
          </p:cNvPicPr>
          <p:nvPr/>
        </p:nvPicPr>
        <p:blipFill>
          <a:blip r:embed="rId4"/>
          <a:stretch>
            <a:fillRect/>
          </a:stretch>
        </p:blipFill>
        <p:spPr>
          <a:xfrm>
            <a:off x="1201837" y="1141829"/>
            <a:ext cx="6205194" cy="3620335"/>
          </a:xfrm>
          <a:prstGeom prst="rect">
            <a:avLst/>
          </a:prstGeom>
        </p:spPr>
      </p:pic>
    </p:spTree>
    <p:extLst>
      <p:ext uri="{BB962C8B-B14F-4D97-AF65-F5344CB8AC3E}">
        <p14:creationId xmlns:p14="http://schemas.microsoft.com/office/powerpoint/2010/main" val="3395281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00"/>
        <p:cNvGrpSpPr/>
        <p:nvPr/>
      </p:nvGrpSpPr>
      <p:grpSpPr>
        <a:xfrm>
          <a:off x="0" y="0"/>
          <a:ext cx="0" cy="0"/>
          <a:chOff x="0" y="0"/>
          <a:chExt cx="0" cy="0"/>
        </a:xfrm>
      </p:grpSpPr>
      <p:grpSp>
        <p:nvGrpSpPr>
          <p:cNvPr id="342" name="Group 305">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07"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08"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09"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10"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11"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12"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13"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4"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15"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16"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7"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18"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3" name="Group 319">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21"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2"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3"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4"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25"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6"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7"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8"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9"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0"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1"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2"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44" name="Rectangle 333">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45"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46" name="Rectangle 337">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39">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1" name="Google Shape;301;p30"/>
          <p:cNvPicPr preferRelativeResize="0"/>
          <p:nvPr/>
        </p:nvPicPr>
        <p:blipFill rotWithShape="1">
          <a:blip r:embed="rId3"/>
          <a:stretch/>
        </p:blipFill>
        <p:spPr>
          <a:xfrm>
            <a:off x="2676097" y="482600"/>
            <a:ext cx="3791804" cy="4178299"/>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05"/>
        <p:cNvGrpSpPr/>
        <p:nvPr/>
      </p:nvGrpSpPr>
      <p:grpSpPr>
        <a:xfrm>
          <a:off x="0" y="0"/>
          <a:ext cx="0" cy="0"/>
          <a:chOff x="0" y="0"/>
          <a:chExt cx="0" cy="0"/>
        </a:xfrm>
      </p:grpSpPr>
      <p:grpSp>
        <p:nvGrpSpPr>
          <p:cNvPr id="311" name="Group 31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1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1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1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1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1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2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2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5" name="Group 32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2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2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3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39" name="Rectangle 33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41"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43" name="Rectangle 342">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6" name="Google Shape;306;p31"/>
          <p:cNvPicPr preferRelativeResize="0"/>
          <p:nvPr/>
        </p:nvPicPr>
        <p:blipFill rotWithShape="1">
          <a:blip r:embed="rId3"/>
          <a:stretch/>
        </p:blipFill>
        <p:spPr>
          <a:xfrm>
            <a:off x="482600" y="1130236"/>
            <a:ext cx="8178799" cy="2883026"/>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1230117" y="440030"/>
            <a:ext cx="6683766" cy="960668"/>
          </a:xfrm>
          <a:prstGeom prst="rect">
            <a:avLst/>
          </a:prstGeom>
        </p:spPr>
        <p:txBody>
          <a:bodyPr spcFirstLastPara="1" vert="horz" lIns="91440" tIns="45720" rIns="91440" bIns="45720" rtlCol="0" anchor="t" anchorCtr="0">
            <a:normAutofit fontScale="90000"/>
          </a:bodyPr>
          <a:lstStyle/>
          <a:p>
            <a:pPr marL="12700" lvl="0" indent="0" defTabSz="457200">
              <a:spcAft>
                <a:spcPts val="0"/>
              </a:spcAft>
            </a:pPr>
            <a:r>
              <a:rPr lang="en-US" sz="3300" dirty="0"/>
              <a:t>Iterations for Closed Card Sorting</a:t>
            </a:r>
          </a:p>
        </p:txBody>
      </p:sp>
      <p:sp>
        <p:nvSpPr>
          <p:cNvPr id="279" name="Google Shape;279;p27"/>
          <p:cNvSpPr txBox="1"/>
          <p:nvPr/>
        </p:nvSpPr>
        <p:spPr>
          <a:xfrm>
            <a:off x="1118949" y="920364"/>
            <a:ext cx="2712387" cy="977729"/>
          </a:xfrm>
          <a:prstGeom prst="rect">
            <a:avLst/>
          </a:prstGeom>
        </p:spPr>
        <p:txBody>
          <a:bodyPr spcFirstLastPara="1" vert="horz" lIns="91440" tIns="45720" rIns="91440" bIns="45720" rtlCol="0" anchorCtr="0">
            <a:normAutofit/>
          </a:bodyPr>
          <a:lstStyle/>
          <a:p>
            <a:pPr marL="63500" marR="653415" lvl="0" indent="0">
              <a:spcBef>
                <a:spcPts val="1000"/>
              </a:spcBef>
              <a:buClr>
                <a:schemeClr val="accent1"/>
              </a:buClr>
              <a:buFont typeface="Wingdings 3" charset="2"/>
              <a:buChar char=""/>
            </a:pPr>
            <a:r>
              <a:rPr lang="en-US" dirty="0">
                <a:solidFill>
                  <a:schemeClr val="tx1">
                    <a:lumMod val="75000"/>
                    <a:lumOff val="25000"/>
                  </a:schemeClr>
                </a:solidFill>
                <a:sym typeface="Tahoma"/>
              </a:rPr>
              <a:t>Participant 1:</a:t>
            </a:r>
          </a:p>
        </p:txBody>
      </p:sp>
      <p:pic>
        <p:nvPicPr>
          <p:cNvPr id="277" name="Google Shape;277;p27" descr="A tree with white branches and leaves&#10;&#10;Description automatically generated"/>
          <p:cNvPicPr preferRelativeResize="0"/>
          <p:nvPr/>
        </p:nvPicPr>
        <p:blipFill rotWithShape="1">
          <a:blip r:embed="rId3"/>
          <a:srcRect t="4500"/>
          <a:stretch/>
        </p:blipFill>
        <p:spPr>
          <a:xfrm>
            <a:off x="7728786" y="1593161"/>
            <a:ext cx="1358835" cy="1358836"/>
          </a:xfrm>
          <a:prstGeom prst="rect">
            <a:avLst/>
          </a:prstGeom>
          <a:noFill/>
        </p:spPr>
      </p:pic>
      <p:pic>
        <p:nvPicPr>
          <p:cNvPr id="2" name="Google Shape;315;p32">
            <a:extLst>
              <a:ext uri="{FF2B5EF4-FFF2-40B4-BE49-F238E27FC236}">
                <a16:creationId xmlns:a16="http://schemas.microsoft.com/office/drawing/2014/main" id="{BDA82ADE-708A-13D2-4E76-696DC7D72A36}"/>
              </a:ext>
            </a:extLst>
          </p:cNvPr>
          <p:cNvPicPr preferRelativeResize="0"/>
          <p:nvPr/>
        </p:nvPicPr>
        <p:blipFill rotWithShape="1">
          <a:blip r:embed="rId4">
            <a:alphaModFix/>
          </a:blip>
          <a:srcRect/>
          <a:stretch/>
        </p:blipFill>
        <p:spPr>
          <a:xfrm>
            <a:off x="1020452" y="1449766"/>
            <a:ext cx="6553200" cy="3004461"/>
          </a:xfrm>
          <a:prstGeom prst="rect">
            <a:avLst/>
          </a:prstGeom>
          <a:noFill/>
          <a:ln>
            <a:noFill/>
          </a:ln>
        </p:spPr>
      </p:pic>
    </p:spTree>
    <p:extLst>
      <p:ext uri="{BB962C8B-B14F-4D97-AF65-F5344CB8AC3E}">
        <p14:creationId xmlns:p14="http://schemas.microsoft.com/office/powerpoint/2010/main" val="264799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1230117" y="440030"/>
            <a:ext cx="6683766" cy="960668"/>
          </a:xfrm>
          <a:prstGeom prst="rect">
            <a:avLst/>
          </a:prstGeom>
        </p:spPr>
        <p:txBody>
          <a:bodyPr spcFirstLastPara="1" vert="horz" lIns="91440" tIns="45720" rIns="91440" bIns="45720" rtlCol="0" anchor="t" anchorCtr="0">
            <a:normAutofit fontScale="90000"/>
          </a:bodyPr>
          <a:lstStyle/>
          <a:p>
            <a:pPr marL="12700" lvl="0" indent="0" defTabSz="457200">
              <a:spcAft>
                <a:spcPts val="0"/>
              </a:spcAft>
            </a:pPr>
            <a:r>
              <a:rPr lang="en-US" sz="3300" dirty="0"/>
              <a:t>Iterations for Closed Card Sorting</a:t>
            </a:r>
          </a:p>
        </p:txBody>
      </p:sp>
      <p:sp>
        <p:nvSpPr>
          <p:cNvPr id="279" name="Google Shape;279;p27"/>
          <p:cNvSpPr txBox="1"/>
          <p:nvPr/>
        </p:nvSpPr>
        <p:spPr>
          <a:xfrm>
            <a:off x="1118949" y="920364"/>
            <a:ext cx="2712387" cy="977729"/>
          </a:xfrm>
          <a:prstGeom prst="rect">
            <a:avLst/>
          </a:prstGeom>
        </p:spPr>
        <p:txBody>
          <a:bodyPr spcFirstLastPara="1" vert="horz" lIns="91440" tIns="45720" rIns="91440" bIns="45720" rtlCol="0" anchorCtr="0">
            <a:normAutofit/>
          </a:bodyPr>
          <a:lstStyle/>
          <a:p>
            <a:pPr marL="63500" marR="653415" lvl="0" indent="0">
              <a:spcBef>
                <a:spcPts val="1000"/>
              </a:spcBef>
              <a:buClr>
                <a:schemeClr val="accent1"/>
              </a:buClr>
              <a:buFont typeface="Wingdings 3" charset="2"/>
              <a:buChar char=""/>
            </a:pPr>
            <a:r>
              <a:rPr lang="en-US" dirty="0">
                <a:solidFill>
                  <a:schemeClr val="tx1">
                    <a:lumMod val="75000"/>
                    <a:lumOff val="25000"/>
                  </a:schemeClr>
                </a:solidFill>
                <a:sym typeface="Tahoma"/>
              </a:rPr>
              <a:t>Participant 2:</a:t>
            </a:r>
          </a:p>
        </p:txBody>
      </p:sp>
      <p:pic>
        <p:nvPicPr>
          <p:cNvPr id="277" name="Google Shape;277;p27" descr="A tree with white branches and leaves&#10;&#10;Description automatically generated"/>
          <p:cNvPicPr preferRelativeResize="0"/>
          <p:nvPr/>
        </p:nvPicPr>
        <p:blipFill rotWithShape="1">
          <a:blip r:embed="rId3"/>
          <a:srcRect t="4500"/>
          <a:stretch/>
        </p:blipFill>
        <p:spPr>
          <a:xfrm>
            <a:off x="7728786" y="1593161"/>
            <a:ext cx="1358835" cy="1358836"/>
          </a:xfrm>
          <a:prstGeom prst="rect">
            <a:avLst/>
          </a:prstGeom>
          <a:noFill/>
        </p:spPr>
      </p:pic>
      <p:pic>
        <p:nvPicPr>
          <p:cNvPr id="3" name="Google Shape;324;p33">
            <a:extLst>
              <a:ext uri="{FF2B5EF4-FFF2-40B4-BE49-F238E27FC236}">
                <a16:creationId xmlns:a16="http://schemas.microsoft.com/office/drawing/2014/main" id="{DC31C786-EDCE-324E-7139-DB1FEA3B2972}"/>
              </a:ext>
            </a:extLst>
          </p:cNvPr>
          <p:cNvPicPr preferRelativeResize="0"/>
          <p:nvPr/>
        </p:nvPicPr>
        <p:blipFill rotWithShape="1">
          <a:blip r:embed="rId4">
            <a:alphaModFix/>
          </a:blip>
          <a:srcRect/>
          <a:stretch/>
        </p:blipFill>
        <p:spPr>
          <a:xfrm>
            <a:off x="1226386" y="1503498"/>
            <a:ext cx="6502400" cy="3130048"/>
          </a:xfrm>
          <a:prstGeom prst="rect">
            <a:avLst/>
          </a:prstGeom>
          <a:noFill/>
          <a:ln>
            <a:noFill/>
          </a:ln>
        </p:spPr>
      </p:pic>
    </p:spTree>
    <p:extLst>
      <p:ext uri="{BB962C8B-B14F-4D97-AF65-F5344CB8AC3E}">
        <p14:creationId xmlns:p14="http://schemas.microsoft.com/office/powerpoint/2010/main" val="402616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title"/>
          </p:nvPr>
        </p:nvSpPr>
        <p:spPr>
          <a:xfrm>
            <a:off x="1230117" y="531470"/>
            <a:ext cx="6683766" cy="574954"/>
          </a:xfrm>
          <a:prstGeom prst="rect">
            <a:avLst/>
          </a:prstGeom>
        </p:spPr>
        <p:txBody>
          <a:bodyPr spcFirstLastPara="1" vert="horz" lIns="91440" tIns="45720" rIns="91440" bIns="45720" rtlCol="0" anchor="t" anchorCtr="0">
            <a:noAutofit/>
          </a:bodyPr>
          <a:lstStyle/>
          <a:p>
            <a:pPr marL="12700" lvl="0" indent="0" defTabSz="457200">
              <a:spcAft>
                <a:spcPts val="0"/>
              </a:spcAft>
            </a:pPr>
            <a:r>
              <a:rPr lang="en-US" sz="2000" dirty="0">
                <a:solidFill>
                  <a:srgbClr val="632423"/>
                </a:solidFill>
              </a:rPr>
              <a:t>Information architecture for closed card sorting </a:t>
            </a:r>
            <a:endParaRPr lang="en-US" sz="2000" dirty="0"/>
          </a:p>
        </p:txBody>
      </p:sp>
      <p:pic>
        <p:nvPicPr>
          <p:cNvPr id="277" name="Google Shape;277;p27" descr="A tree with white branches and leaves&#10;&#10;Description automatically generated"/>
          <p:cNvPicPr preferRelativeResize="0"/>
          <p:nvPr/>
        </p:nvPicPr>
        <p:blipFill rotWithShape="1">
          <a:blip r:embed="rId3"/>
          <a:srcRect t="4500"/>
          <a:stretch/>
        </p:blipFill>
        <p:spPr>
          <a:xfrm>
            <a:off x="7621414" y="1593161"/>
            <a:ext cx="1358835" cy="1358836"/>
          </a:xfrm>
          <a:prstGeom prst="rect">
            <a:avLst/>
          </a:prstGeom>
          <a:noFill/>
        </p:spPr>
      </p:pic>
      <p:pic>
        <p:nvPicPr>
          <p:cNvPr id="7" name="Picture 6">
            <a:extLst>
              <a:ext uri="{FF2B5EF4-FFF2-40B4-BE49-F238E27FC236}">
                <a16:creationId xmlns:a16="http://schemas.microsoft.com/office/drawing/2014/main" id="{FC64695F-ED31-01C0-9101-74F1433BAEE9}"/>
              </a:ext>
            </a:extLst>
          </p:cNvPr>
          <p:cNvPicPr>
            <a:picLocks noChangeAspect="1"/>
          </p:cNvPicPr>
          <p:nvPr/>
        </p:nvPicPr>
        <p:blipFill>
          <a:blip r:embed="rId4"/>
          <a:stretch>
            <a:fillRect/>
          </a:stretch>
        </p:blipFill>
        <p:spPr>
          <a:xfrm>
            <a:off x="1875933" y="1057522"/>
            <a:ext cx="5101234" cy="3974624"/>
          </a:xfrm>
          <a:prstGeom prst="rect">
            <a:avLst/>
          </a:prstGeom>
        </p:spPr>
      </p:pic>
    </p:spTree>
    <p:extLst>
      <p:ext uri="{BB962C8B-B14F-4D97-AF65-F5344CB8AC3E}">
        <p14:creationId xmlns:p14="http://schemas.microsoft.com/office/powerpoint/2010/main" val="3223273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36"/>
        <p:cNvGrpSpPr/>
        <p:nvPr/>
      </p:nvGrpSpPr>
      <p:grpSpPr>
        <a:xfrm>
          <a:off x="0" y="0"/>
          <a:ext cx="0" cy="0"/>
          <a:chOff x="0" y="0"/>
          <a:chExt cx="0" cy="0"/>
        </a:xfrm>
      </p:grpSpPr>
      <p:grpSp>
        <p:nvGrpSpPr>
          <p:cNvPr id="342" name="Group 341">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343"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44"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45"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46"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47"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48"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49"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50"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51"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52"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53"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4"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56" name="Group 355">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357"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58"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9"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0"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61"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62"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63"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4"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65"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6"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7"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8"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0" name="Rectangle 369">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2"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3141" y="535781"/>
            <a:ext cx="1191394"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74" name="Rectangle 373">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375">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7" name="Google Shape;337;p35"/>
          <p:cNvPicPr preferRelativeResize="0"/>
          <p:nvPr/>
        </p:nvPicPr>
        <p:blipFill rotWithShape="1">
          <a:blip r:embed="rId3"/>
          <a:stretch/>
        </p:blipFill>
        <p:spPr>
          <a:xfrm>
            <a:off x="2921572" y="482600"/>
            <a:ext cx="3300855" cy="417829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1319004" y="500234"/>
            <a:ext cx="3044275" cy="39754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solidFill>
                  <a:srgbClr val="632423"/>
                </a:solidFill>
              </a:rPr>
              <a:t>Solution</a:t>
            </a:r>
            <a:endParaRPr dirty="0">
              <a:solidFill>
                <a:srgbClr val="632423"/>
              </a:solidFill>
            </a:endParaRPr>
          </a:p>
        </p:txBody>
      </p:sp>
      <p:pic>
        <p:nvPicPr>
          <p:cNvPr id="67" name="Google Shape;67;p9" descr="A tree with white branches and leaves&#10;&#10;Description automatically generated"/>
          <p:cNvPicPr preferRelativeResize="0"/>
          <p:nvPr/>
        </p:nvPicPr>
        <p:blipFill rotWithShape="1">
          <a:blip r:embed="rId3">
            <a:alphaModFix/>
          </a:blip>
          <a:srcRect t="4500"/>
          <a:stretch/>
        </p:blipFill>
        <p:spPr>
          <a:xfrm>
            <a:off x="7696200" y="48385"/>
            <a:ext cx="1301243" cy="1301244"/>
          </a:xfrm>
          <a:prstGeom prst="rect">
            <a:avLst/>
          </a:prstGeom>
          <a:noFill/>
          <a:ln>
            <a:noFill/>
          </a:ln>
        </p:spPr>
      </p:pic>
      <p:sp>
        <p:nvSpPr>
          <p:cNvPr id="68" name="Google Shape;68;p9"/>
          <p:cNvSpPr/>
          <p:nvPr/>
        </p:nvSpPr>
        <p:spPr>
          <a:xfrm>
            <a:off x="1219200" y="1379982"/>
            <a:ext cx="2589185" cy="1295400"/>
          </a:xfrm>
          <a:custGeom>
            <a:avLst/>
            <a:gdLst/>
            <a:ahLst/>
            <a:cxnLst/>
            <a:rect l="l" t="t" r="r" b="b"/>
            <a:pathLst>
              <a:path w="2019300" h="1211579" extrusionOk="0">
                <a:moveTo>
                  <a:pt x="1897662" y="1211273"/>
                </a:moveTo>
                <a:lnTo>
                  <a:pt x="121127" y="1211273"/>
                </a:lnTo>
                <a:lnTo>
                  <a:pt x="73979" y="1201755"/>
                </a:lnTo>
                <a:lnTo>
                  <a:pt x="35477" y="1175796"/>
                </a:lnTo>
                <a:lnTo>
                  <a:pt x="9518" y="1137294"/>
                </a:lnTo>
                <a:lnTo>
                  <a:pt x="0" y="1090146"/>
                </a:lnTo>
                <a:lnTo>
                  <a:pt x="0" y="121127"/>
                </a:lnTo>
                <a:lnTo>
                  <a:pt x="9518" y="73979"/>
                </a:lnTo>
                <a:lnTo>
                  <a:pt x="35477" y="35477"/>
                </a:lnTo>
                <a:lnTo>
                  <a:pt x="73979" y="9518"/>
                </a:lnTo>
                <a:lnTo>
                  <a:pt x="121127" y="0"/>
                </a:lnTo>
                <a:lnTo>
                  <a:pt x="1897662" y="0"/>
                </a:lnTo>
                <a:lnTo>
                  <a:pt x="1944016" y="9220"/>
                </a:lnTo>
                <a:lnTo>
                  <a:pt x="1983312" y="35477"/>
                </a:lnTo>
                <a:lnTo>
                  <a:pt x="2009570" y="74773"/>
                </a:lnTo>
                <a:lnTo>
                  <a:pt x="2018790" y="121127"/>
                </a:lnTo>
                <a:lnTo>
                  <a:pt x="2018790" y="1090146"/>
                </a:lnTo>
                <a:lnTo>
                  <a:pt x="2009271" y="1137294"/>
                </a:lnTo>
                <a:lnTo>
                  <a:pt x="1983312" y="1175796"/>
                </a:lnTo>
                <a:lnTo>
                  <a:pt x="1944811" y="1201755"/>
                </a:lnTo>
                <a:lnTo>
                  <a:pt x="1897662" y="1211273"/>
                </a:lnTo>
                <a:close/>
              </a:path>
            </a:pathLst>
          </a:custGeom>
          <a:solidFill>
            <a:srgbClr val="C2D59B"/>
          </a:solidFill>
          <a:ln>
            <a:noFill/>
          </a:ln>
        </p:spPr>
        <p:txBody>
          <a:bodyPr spcFirstLastPara="1" wrap="square" lIns="0" tIns="0" rIns="0" bIns="0" anchor="t" anchorCtr="0">
            <a:noAutofit/>
          </a:bodyPr>
          <a:lstStyle/>
          <a:p>
            <a:pPr marL="15240" marR="5080" lvl="0" indent="0" algn="ctr" rtl="0">
              <a:lnSpc>
                <a:spcPct val="80937"/>
              </a:lnSpc>
              <a:spcBef>
                <a:spcPts val="0"/>
              </a:spcBef>
              <a:spcAft>
                <a:spcPts val="0"/>
              </a:spcAft>
              <a:buNone/>
            </a:pPr>
            <a:endParaRPr sz="3200" b="1"/>
          </a:p>
          <a:p>
            <a:pPr marL="15240" marR="5080" lvl="0" indent="0" algn="ctr" rtl="0">
              <a:lnSpc>
                <a:spcPct val="143888"/>
              </a:lnSpc>
              <a:spcBef>
                <a:spcPts val="425"/>
              </a:spcBef>
              <a:spcAft>
                <a:spcPts val="0"/>
              </a:spcAft>
              <a:buNone/>
            </a:pPr>
            <a:r>
              <a:rPr lang="en-US" sz="1800" b="1">
                <a:latin typeface="Georgia"/>
                <a:ea typeface="Georgia"/>
                <a:cs typeface="Georgia"/>
                <a:sym typeface="Georgia"/>
              </a:rPr>
              <a:t>Inclusive Community Building</a:t>
            </a:r>
            <a:endParaRPr/>
          </a:p>
        </p:txBody>
      </p:sp>
      <p:sp>
        <p:nvSpPr>
          <p:cNvPr id="69" name="Google Shape;69;p9"/>
          <p:cNvSpPr/>
          <p:nvPr/>
        </p:nvSpPr>
        <p:spPr>
          <a:xfrm>
            <a:off x="5107015" y="1379982"/>
            <a:ext cx="2589185" cy="1295400"/>
          </a:xfrm>
          <a:custGeom>
            <a:avLst/>
            <a:gdLst/>
            <a:ahLst/>
            <a:cxnLst/>
            <a:rect l="l" t="t" r="r" b="b"/>
            <a:pathLst>
              <a:path w="2019300" h="1211579" extrusionOk="0">
                <a:moveTo>
                  <a:pt x="1897662" y="1211273"/>
                </a:moveTo>
                <a:lnTo>
                  <a:pt x="121127" y="1211273"/>
                </a:lnTo>
                <a:lnTo>
                  <a:pt x="73979" y="1201755"/>
                </a:lnTo>
                <a:lnTo>
                  <a:pt x="35477" y="1175796"/>
                </a:lnTo>
                <a:lnTo>
                  <a:pt x="9518" y="1137294"/>
                </a:lnTo>
                <a:lnTo>
                  <a:pt x="0" y="1090146"/>
                </a:lnTo>
                <a:lnTo>
                  <a:pt x="0" y="121127"/>
                </a:lnTo>
                <a:lnTo>
                  <a:pt x="9518" y="73979"/>
                </a:lnTo>
                <a:lnTo>
                  <a:pt x="35477" y="35477"/>
                </a:lnTo>
                <a:lnTo>
                  <a:pt x="73979" y="9518"/>
                </a:lnTo>
                <a:lnTo>
                  <a:pt x="121127" y="0"/>
                </a:lnTo>
                <a:lnTo>
                  <a:pt x="1897662" y="0"/>
                </a:lnTo>
                <a:lnTo>
                  <a:pt x="1944016" y="9220"/>
                </a:lnTo>
                <a:lnTo>
                  <a:pt x="1983312" y="35477"/>
                </a:lnTo>
                <a:lnTo>
                  <a:pt x="2009570" y="74773"/>
                </a:lnTo>
                <a:lnTo>
                  <a:pt x="2018790" y="121127"/>
                </a:lnTo>
                <a:lnTo>
                  <a:pt x="2018790" y="1090146"/>
                </a:lnTo>
                <a:lnTo>
                  <a:pt x="2009271" y="1137294"/>
                </a:lnTo>
                <a:lnTo>
                  <a:pt x="1983312" y="1175796"/>
                </a:lnTo>
                <a:lnTo>
                  <a:pt x="1944811" y="1201755"/>
                </a:lnTo>
                <a:lnTo>
                  <a:pt x="1897662" y="1211273"/>
                </a:lnTo>
                <a:close/>
              </a:path>
            </a:pathLst>
          </a:custGeom>
          <a:solidFill>
            <a:srgbClr val="4F6128"/>
          </a:solidFill>
          <a:ln>
            <a:noFill/>
          </a:ln>
        </p:spPr>
        <p:txBody>
          <a:bodyPr spcFirstLastPara="1" wrap="square" lIns="0" tIns="0" rIns="0" bIns="0" anchor="t" anchorCtr="0">
            <a:noAutofit/>
          </a:bodyPr>
          <a:lstStyle/>
          <a:p>
            <a:pPr marL="15240" marR="5080" lvl="0" indent="0" algn="ctr" rtl="0">
              <a:lnSpc>
                <a:spcPct val="161875"/>
              </a:lnSpc>
              <a:spcBef>
                <a:spcPts val="0"/>
              </a:spcBef>
              <a:spcAft>
                <a:spcPts val="0"/>
              </a:spcAft>
              <a:buNone/>
            </a:pPr>
            <a:endParaRPr sz="1600" b="1" dirty="0">
              <a:latin typeface="Georgia"/>
              <a:ea typeface="Georgia"/>
              <a:cs typeface="Georgia"/>
              <a:sym typeface="Georgia"/>
            </a:endParaRPr>
          </a:p>
          <a:p>
            <a:pPr marL="15240" marR="5080" lvl="0" indent="0" algn="ctr" rtl="0">
              <a:lnSpc>
                <a:spcPct val="161875"/>
              </a:lnSpc>
              <a:spcBef>
                <a:spcPts val="425"/>
              </a:spcBef>
              <a:spcAft>
                <a:spcPts val="0"/>
              </a:spcAft>
              <a:buNone/>
            </a:pPr>
            <a:r>
              <a:rPr lang="en-US" sz="1600" b="1" dirty="0">
                <a:latin typeface="Georgia"/>
                <a:ea typeface="Georgia"/>
                <a:cs typeface="Georgia"/>
                <a:sym typeface="Georgia"/>
              </a:rPr>
              <a:t>Engaging Content</a:t>
            </a:r>
            <a:br>
              <a:rPr lang="en-US" sz="1600" b="1" dirty="0">
                <a:latin typeface="Georgia"/>
                <a:ea typeface="Georgia"/>
                <a:cs typeface="Georgia"/>
                <a:sym typeface="Georgia"/>
              </a:rPr>
            </a:br>
            <a:r>
              <a:rPr lang="en-US" sz="1600" b="1" dirty="0">
                <a:latin typeface="Georgia"/>
                <a:ea typeface="Georgia"/>
                <a:cs typeface="Georgia"/>
                <a:sym typeface="Georgia"/>
              </a:rPr>
              <a:t>Creation</a:t>
            </a:r>
            <a:endParaRPr dirty="0"/>
          </a:p>
        </p:txBody>
      </p:sp>
      <p:sp>
        <p:nvSpPr>
          <p:cNvPr id="70" name="Google Shape;70;p9"/>
          <p:cNvSpPr/>
          <p:nvPr/>
        </p:nvSpPr>
        <p:spPr>
          <a:xfrm>
            <a:off x="5181600" y="3513582"/>
            <a:ext cx="2589185" cy="1295400"/>
          </a:xfrm>
          <a:custGeom>
            <a:avLst/>
            <a:gdLst/>
            <a:ahLst/>
            <a:cxnLst/>
            <a:rect l="l" t="t" r="r" b="b"/>
            <a:pathLst>
              <a:path w="2019300" h="1211579" extrusionOk="0">
                <a:moveTo>
                  <a:pt x="1897662" y="1211273"/>
                </a:moveTo>
                <a:lnTo>
                  <a:pt x="121127" y="1211273"/>
                </a:lnTo>
                <a:lnTo>
                  <a:pt x="73979" y="1201755"/>
                </a:lnTo>
                <a:lnTo>
                  <a:pt x="35477" y="1175796"/>
                </a:lnTo>
                <a:lnTo>
                  <a:pt x="9518" y="1137294"/>
                </a:lnTo>
                <a:lnTo>
                  <a:pt x="0" y="1090146"/>
                </a:lnTo>
                <a:lnTo>
                  <a:pt x="0" y="121127"/>
                </a:lnTo>
                <a:lnTo>
                  <a:pt x="9518" y="73979"/>
                </a:lnTo>
                <a:lnTo>
                  <a:pt x="35477" y="35477"/>
                </a:lnTo>
                <a:lnTo>
                  <a:pt x="73979" y="9518"/>
                </a:lnTo>
                <a:lnTo>
                  <a:pt x="121127" y="0"/>
                </a:lnTo>
                <a:lnTo>
                  <a:pt x="1897662" y="0"/>
                </a:lnTo>
                <a:lnTo>
                  <a:pt x="1944016" y="9220"/>
                </a:lnTo>
                <a:lnTo>
                  <a:pt x="1983312" y="35477"/>
                </a:lnTo>
                <a:lnTo>
                  <a:pt x="2009570" y="74773"/>
                </a:lnTo>
                <a:lnTo>
                  <a:pt x="2018790" y="121127"/>
                </a:lnTo>
                <a:lnTo>
                  <a:pt x="2018790" y="1090146"/>
                </a:lnTo>
                <a:lnTo>
                  <a:pt x="2009271" y="1137294"/>
                </a:lnTo>
                <a:lnTo>
                  <a:pt x="1983312" y="1175796"/>
                </a:lnTo>
                <a:lnTo>
                  <a:pt x="1944811" y="1201755"/>
                </a:lnTo>
                <a:lnTo>
                  <a:pt x="1897662" y="1211273"/>
                </a:lnTo>
                <a:close/>
              </a:path>
            </a:pathLst>
          </a:custGeom>
          <a:solidFill>
            <a:srgbClr val="D6E3BC"/>
          </a:solidFill>
          <a:ln>
            <a:noFill/>
          </a:ln>
        </p:spPr>
        <p:txBody>
          <a:bodyPr spcFirstLastPara="1" wrap="square" lIns="0" tIns="0" rIns="0" bIns="0" anchor="t" anchorCtr="0">
            <a:noAutofit/>
          </a:bodyPr>
          <a:lstStyle/>
          <a:p>
            <a:pPr marL="15240" marR="5080" lvl="0" indent="0" algn="ctr" rtl="0">
              <a:lnSpc>
                <a:spcPct val="143888"/>
              </a:lnSpc>
              <a:spcBef>
                <a:spcPts val="0"/>
              </a:spcBef>
              <a:spcAft>
                <a:spcPts val="0"/>
              </a:spcAft>
              <a:buNone/>
            </a:pPr>
            <a:endParaRPr sz="1800" b="1">
              <a:latin typeface="Georgia"/>
              <a:ea typeface="Georgia"/>
              <a:cs typeface="Georgia"/>
              <a:sym typeface="Georgia"/>
            </a:endParaRPr>
          </a:p>
          <a:p>
            <a:pPr marL="15240" marR="5080" lvl="0" indent="0" algn="ctr" rtl="0">
              <a:lnSpc>
                <a:spcPct val="143888"/>
              </a:lnSpc>
              <a:spcBef>
                <a:spcPts val="425"/>
              </a:spcBef>
              <a:spcAft>
                <a:spcPts val="0"/>
              </a:spcAft>
              <a:buNone/>
            </a:pPr>
            <a:r>
              <a:rPr lang="en-US" sz="1800" b="1">
                <a:latin typeface="Georgia"/>
                <a:ea typeface="Georgia"/>
                <a:cs typeface="Georgia"/>
                <a:sym typeface="Georgia"/>
              </a:rPr>
              <a:t>Networking and</a:t>
            </a:r>
            <a:br>
              <a:rPr lang="en-US" sz="1800" b="1">
                <a:latin typeface="Georgia"/>
                <a:ea typeface="Georgia"/>
                <a:cs typeface="Georgia"/>
                <a:sym typeface="Georgia"/>
              </a:rPr>
            </a:br>
            <a:r>
              <a:rPr lang="en-US" sz="1800" b="1">
                <a:latin typeface="Georgia"/>
                <a:ea typeface="Georgia"/>
                <a:cs typeface="Georgia"/>
                <a:sym typeface="Georgia"/>
              </a:rPr>
              <a:t>Collaboration</a:t>
            </a:r>
            <a:endParaRPr/>
          </a:p>
        </p:txBody>
      </p:sp>
      <p:sp>
        <p:nvSpPr>
          <p:cNvPr id="71" name="Google Shape;71;p9"/>
          <p:cNvSpPr/>
          <p:nvPr/>
        </p:nvSpPr>
        <p:spPr>
          <a:xfrm>
            <a:off x="1219199" y="3513582"/>
            <a:ext cx="2589185" cy="1295400"/>
          </a:xfrm>
          <a:custGeom>
            <a:avLst/>
            <a:gdLst/>
            <a:ahLst/>
            <a:cxnLst/>
            <a:rect l="l" t="t" r="r" b="b"/>
            <a:pathLst>
              <a:path w="2019300" h="1211579" extrusionOk="0">
                <a:moveTo>
                  <a:pt x="1897662" y="1211273"/>
                </a:moveTo>
                <a:lnTo>
                  <a:pt x="121127" y="1211273"/>
                </a:lnTo>
                <a:lnTo>
                  <a:pt x="73979" y="1201755"/>
                </a:lnTo>
                <a:lnTo>
                  <a:pt x="35477" y="1175796"/>
                </a:lnTo>
                <a:lnTo>
                  <a:pt x="9518" y="1137294"/>
                </a:lnTo>
                <a:lnTo>
                  <a:pt x="0" y="1090146"/>
                </a:lnTo>
                <a:lnTo>
                  <a:pt x="0" y="121127"/>
                </a:lnTo>
                <a:lnTo>
                  <a:pt x="9518" y="73979"/>
                </a:lnTo>
                <a:lnTo>
                  <a:pt x="35477" y="35477"/>
                </a:lnTo>
                <a:lnTo>
                  <a:pt x="73979" y="9518"/>
                </a:lnTo>
                <a:lnTo>
                  <a:pt x="121127" y="0"/>
                </a:lnTo>
                <a:lnTo>
                  <a:pt x="1897662" y="0"/>
                </a:lnTo>
                <a:lnTo>
                  <a:pt x="1944016" y="9220"/>
                </a:lnTo>
                <a:lnTo>
                  <a:pt x="1983312" y="35477"/>
                </a:lnTo>
                <a:lnTo>
                  <a:pt x="2009570" y="74773"/>
                </a:lnTo>
                <a:lnTo>
                  <a:pt x="2018790" y="121127"/>
                </a:lnTo>
                <a:lnTo>
                  <a:pt x="2018790" y="1090146"/>
                </a:lnTo>
                <a:lnTo>
                  <a:pt x="2009271" y="1137294"/>
                </a:lnTo>
                <a:lnTo>
                  <a:pt x="1983312" y="1175796"/>
                </a:lnTo>
                <a:lnTo>
                  <a:pt x="1944811" y="1201755"/>
                </a:lnTo>
                <a:lnTo>
                  <a:pt x="1897662" y="1211273"/>
                </a:lnTo>
                <a:close/>
              </a:path>
            </a:pathLst>
          </a:custGeom>
          <a:solidFill>
            <a:srgbClr val="C4BD97"/>
          </a:solidFill>
          <a:ln>
            <a:noFill/>
          </a:ln>
        </p:spPr>
        <p:txBody>
          <a:bodyPr spcFirstLastPara="1" wrap="square" lIns="0" tIns="0" rIns="0" bIns="0" anchor="t" anchorCtr="0">
            <a:noAutofit/>
          </a:bodyPr>
          <a:lstStyle/>
          <a:p>
            <a:pPr marL="15240" marR="5080" lvl="0" indent="0" algn="ctr" rtl="0">
              <a:lnSpc>
                <a:spcPct val="143888"/>
              </a:lnSpc>
              <a:spcBef>
                <a:spcPts val="0"/>
              </a:spcBef>
              <a:spcAft>
                <a:spcPts val="0"/>
              </a:spcAft>
              <a:buNone/>
            </a:pPr>
            <a:endParaRPr sz="1800" b="1">
              <a:latin typeface="Georgia"/>
              <a:ea typeface="Georgia"/>
              <a:cs typeface="Georgia"/>
              <a:sym typeface="Georgia"/>
            </a:endParaRPr>
          </a:p>
          <a:p>
            <a:pPr marL="15240" marR="5080" lvl="0" indent="0" algn="ctr" rtl="0">
              <a:lnSpc>
                <a:spcPct val="143888"/>
              </a:lnSpc>
              <a:spcBef>
                <a:spcPts val="425"/>
              </a:spcBef>
              <a:spcAft>
                <a:spcPts val="0"/>
              </a:spcAft>
              <a:buNone/>
            </a:pPr>
            <a:r>
              <a:rPr lang="en-US" sz="1800" b="1">
                <a:latin typeface="Georgia"/>
                <a:ea typeface="Georgia"/>
                <a:cs typeface="Georgia"/>
                <a:sym typeface="Georgia"/>
              </a:rPr>
              <a:t>Knowledge Exchange and Peer Learning</a:t>
            </a:r>
            <a:endParaRPr/>
          </a:p>
        </p:txBody>
      </p:sp>
      <p:sp>
        <p:nvSpPr>
          <p:cNvPr id="72" name="Google Shape;72;p9"/>
          <p:cNvSpPr/>
          <p:nvPr/>
        </p:nvSpPr>
        <p:spPr>
          <a:xfrm>
            <a:off x="6088303" y="2755250"/>
            <a:ext cx="626608" cy="678464"/>
          </a:xfrm>
          <a:custGeom>
            <a:avLst/>
            <a:gdLst/>
            <a:ahLst/>
            <a:cxnLst/>
            <a:rect l="l" t="t" r="r" b="b"/>
            <a:pathLst>
              <a:path w="501015" h="427989" extrusionOk="0">
                <a:moveTo>
                  <a:pt x="250330" y="427982"/>
                </a:moveTo>
                <a:lnTo>
                  <a:pt x="0" y="213991"/>
                </a:lnTo>
                <a:lnTo>
                  <a:pt x="100132" y="213991"/>
                </a:lnTo>
                <a:lnTo>
                  <a:pt x="100132" y="0"/>
                </a:lnTo>
                <a:lnTo>
                  <a:pt x="400528" y="0"/>
                </a:lnTo>
                <a:lnTo>
                  <a:pt x="400528" y="213991"/>
                </a:lnTo>
                <a:lnTo>
                  <a:pt x="500660" y="213991"/>
                </a:lnTo>
                <a:lnTo>
                  <a:pt x="250330" y="427982"/>
                </a:lnTo>
                <a:close/>
              </a:path>
            </a:pathLst>
          </a:custGeom>
          <a:solidFill>
            <a:srgbClr val="A5C89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73" name="Google Shape;73;p9"/>
          <p:cNvSpPr/>
          <p:nvPr/>
        </p:nvSpPr>
        <p:spPr>
          <a:xfrm>
            <a:off x="4082258" y="3910774"/>
            <a:ext cx="775891" cy="501015"/>
          </a:xfrm>
          <a:custGeom>
            <a:avLst/>
            <a:gdLst/>
            <a:ahLst/>
            <a:cxnLst/>
            <a:rect l="l" t="t" r="r" b="b"/>
            <a:pathLst>
              <a:path w="427990" h="501014" extrusionOk="0">
                <a:moveTo>
                  <a:pt x="213991" y="500659"/>
                </a:moveTo>
                <a:lnTo>
                  <a:pt x="0" y="250329"/>
                </a:lnTo>
                <a:lnTo>
                  <a:pt x="213991" y="0"/>
                </a:lnTo>
                <a:lnTo>
                  <a:pt x="213991" y="100131"/>
                </a:lnTo>
                <a:lnTo>
                  <a:pt x="427982" y="100131"/>
                </a:lnTo>
                <a:lnTo>
                  <a:pt x="427982" y="400527"/>
                </a:lnTo>
                <a:lnTo>
                  <a:pt x="213991" y="400527"/>
                </a:lnTo>
                <a:lnTo>
                  <a:pt x="213991" y="500659"/>
                </a:lnTo>
                <a:close/>
              </a:path>
            </a:pathLst>
          </a:custGeom>
          <a:gradFill>
            <a:gsLst>
              <a:gs pos="0">
                <a:srgbClr val="D6E3BC"/>
              </a:gs>
              <a:gs pos="74000">
                <a:srgbClr val="AEC5E1"/>
              </a:gs>
              <a:gs pos="83000">
                <a:srgbClr val="AEC5E1"/>
              </a:gs>
              <a:gs pos="100000">
                <a:srgbClr val="C8D8EB"/>
              </a:gs>
            </a:gsLst>
            <a:lin ang="5400000" scaled="0"/>
          </a:gra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74" name="Google Shape;74;p9"/>
          <p:cNvSpPr/>
          <p:nvPr/>
        </p:nvSpPr>
        <p:spPr>
          <a:xfrm>
            <a:off x="4082257" y="1777174"/>
            <a:ext cx="775892" cy="501015"/>
          </a:xfrm>
          <a:custGeom>
            <a:avLst/>
            <a:gdLst/>
            <a:ahLst/>
            <a:cxnLst/>
            <a:rect l="l" t="t" r="r" b="b"/>
            <a:pathLst>
              <a:path w="427990" h="501014" extrusionOk="0">
                <a:moveTo>
                  <a:pt x="213991" y="500659"/>
                </a:moveTo>
                <a:lnTo>
                  <a:pt x="213991" y="400528"/>
                </a:lnTo>
                <a:lnTo>
                  <a:pt x="0" y="400528"/>
                </a:lnTo>
                <a:lnTo>
                  <a:pt x="0" y="100131"/>
                </a:lnTo>
                <a:lnTo>
                  <a:pt x="213991" y="100131"/>
                </a:lnTo>
                <a:lnTo>
                  <a:pt x="213991" y="0"/>
                </a:lnTo>
                <a:lnTo>
                  <a:pt x="427982" y="250329"/>
                </a:lnTo>
                <a:lnTo>
                  <a:pt x="213991" y="500659"/>
                </a:lnTo>
                <a:close/>
              </a:path>
            </a:pathLst>
          </a:custGeom>
          <a:gradFill>
            <a:gsLst>
              <a:gs pos="0">
                <a:srgbClr val="F4F8FB"/>
              </a:gs>
              <a:gs pos="74000">
                <a:srgbClr val="AEC5E1"/>
              </a:gs>
              <a:gs pos="83000">
                <a:srgbClr val="AEC5E1"/>
              </a:gs>
              <a:gs pos="100000">
                <a:srgbClr val="C8D8EB"/>
              </a:gs>
            </a:gsLst>
            <a:lin ang="5400000" scaled="0"/>
          </a:gra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42"/>
        <p:cNvGrpSpPr/>
        <p:nvPr/>
      </p:nvGrpSpPr>
      <p:grpSpPr>
        <a:xfrm>
          <a:off x="0" y="0"/>
          <a:ext cx="0" cy="0"/>
          <a:chOff x="0" y="0"/>
          <a:chExt cx="0" cy="0"/>
        </a:xfrm>
      </p:grpSpPr>
      <p:sp>
        <p:nvSpPr>
          <p:cNvPr id="343" name="Google Shape;343;p36"/>
          <p:cNvSpPr txBox="1">
            <a:spLocks noGrp="1"/>
          </p:cNvSpPr>
          <p:nvPr>
            <p:ph type="title"/>
          </p:nvPr>
        </p:nvSpPr>
        <p:spPr>
          <a:xfrm>
            <a:off x="1265752" y="468082"/>
            <a:ext cx="3029157"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2400"/>
              <a:t>Error Handling:</a:t>
            </a:r>
          </a:p>
        </p:txBody>
      </p:sp>
      <p:sp>
        <p:nvSpPr>
          <p:cNvPr id="347" name="Google Shape;347;p36"/>
          <p:cNvSpPr txBox="1"/>
          <p:nvPr/>
        </p:nvSpPr>
        <p:spPr>
          <a:xfrm>
            <a:off x="1262967" y="1600200"/>
            <a:ext cx="3031941" cy="2833216"/>
          </a:xfrm>
          <a:prstGeom prst="rect">
            <a:avLst/>
          </a:prstGeom>
        </p:spPr>
        <p:txBody>
          <a:bodyPr spcFirstLastPara="1" vert="horz" lIns="91440" tIns="45720" rIns="91440" bIns="45720" rtlCol="0" anchorCtr="0">
            <a:normAutofit/>
          </a:bodyPr>
          <a:lstStyle/>
          <a:p>
            <a:pPr marL="469900" lvl="0" indent="-344170">
              <a:spcBef>
                <a:spcPts val="1000"/>
              </a:spcBef>
              <a:buClr>
                <a:schemeClr val="accent1"/>
              </a:buClr>
              <a:buSzPts val="1800"/>
              <a:buFont typeface="Wingdings 3" charset="2"/>
              <a:buChar char=""/>
            </a:pPr>
            <a:r>
              <a:rPr lang="en-US" sz="1200" dirty="0">
                <a:sym typeface="Georgia"/>
              </a:rPr>
              <a:t>Created input fields with the requirements </a:t>
            </a:r>
            <a:endParaRPr lang="en-US" sz="1200" dirty="0"/>
          </a:p>
          <a:p>
            <a:pPr marL="469900" lvl="0" indent="-344170">
              <a:spcBef>
                <a:spcPts val="1000"/>
              </a:spcBef>
              <a:buClr>
                <a:schemeClr val="accent1"/>
              </a:buClr>
              <a:buSzPts val="1800"/>
              <a:buFont typeface="Wingdings 3" charset="2"/>
              <a:buChar char=""/>
            </a:pPr>
            <a:r>
              <a:rPr lang="en-US" sz="1200" dirty="0">
                <a:sym typeface="Georgia"/>
              </a:rPr>
              <a:t>Added to the Signup, Login, Forgot and reset screens.</a:t>
            </a:r>
            <a:endParaRPr lang="en-US" sz="1200" dirty="0"/>
          </a:p>
          <a:p>
            <a:pPr marL="469900" lvl="0" indent="-344170">
              <a:spcBef>
                <a:spcPts val="1000"/>
              </a:spcBef>
              <a:buClr>
                <a:schemeClr val="accent1"/>
              </a:buClr>
              <a:buSzPts val="1800"/>
              <a:buFont typeface="Wingdings 3" charset="2"/>
              <a:buChar char=""/>
            </a:pPr>
            <a:r>
              <a:rPr lang="en-US" sz="1200" dirty="0">
                <a:sym typeface="Georgia"/>
              </a:rPr>
              <a:t>The last variant displaying the Error-Pop-out</a:t>
            </a:r>
            <a:endParaRPr lang="en-US" sz="1200" dirty="0"/>
          </a:p>
          <a:p>
            <a:pPr marL="469900" lvl="0" indent="-344170">
              <a:spcBef>
                <a:spcPts val="1000"/>
              </a:spcBef>
              <a:buClr>
                <a:schemeClr val="accent1"/>
              </a:buClr>
              <a:buSzPts val="1800"/>
              <a:buFont typeface="Wingdings 3" charset="2"/>
              <a:buChar char=""/>
            </a:pPr>
            <a:r>
              <a:rPr lang="en-US" sz="1200" dirty="0">
                <a:sym typeface="Georgia"/>
              </a:rPr>
              <a:t>Interactions added with the Key/Gamepad</a:t>
            </a:r>
            <a:endParaRPr lang="en-US" sz="1200" dirty="0"/>
          </a:p>
          <a:p>
            <a:pPr marL="469900" lvl="0" indent="-344170">
              <a:spcBef>
                <a:spcPts val="1000"/>
              </a:spcBef>
              <a:buClr>
                <a:schemeClr val="accent1"/>
              </a:buClr>
              <a:buSzPts val="1800"/>
              <a:buFont typeface="Wingdings 3" charset="2"/>
              <a:buChar char=""/>
            </a:pPr>
            <a:r>
              <a:rPr lang="en-US" sz="1200" dirty="0">
                <a:sym typeface="Georgia"/>
              </a:rPr>
              <a:t>True value=“h”</a:t>
            </a:r>
            <a:endParaRPr lang="en-US" sz="1200" dirty="0"/>
          </a:p>
          <a:p>
            <a:pPr marL="469900" lvl="0" indent="-344170">
              <a:spcBef>
                <a:spcPts val="1000"/>
              </a:spcBef>
              <a:buClr>
                <a:schemeClr val="accent1"/>
              </a:buClr>
              <a:buSzPts val="1800"/>
              <a:buFont typeface="Wingdings 3" charset="2"/>
              <a:buChar char=""/>
            </a:pPr>
            <a:r>
              <a:rPr lang="en-US" sz="1200" dirty="0">
                <a:sym typeface="Georgia"/>
              </a:rPr>
              <a:t>False value=“</a:t>
            </a:r>
            <a:r>
              <a:rPr lang="en-US" sz="1200" dirty="0" err="1">
                <a:sym typeface="Georgia"/>
              </a:rPr>
              <a:t>Blankspace</a:t>
            </a:r>
            <a:r>
              <a:rPr lang="en-US" sz="1200" dirty="0">
                <a:sym typeface="Georgia"/>
              </a:rPr>
              <a:t>”</a:t>
            </a:r>
          </a:p>
          <a:p>
            <a:pPr marL="0" lvl="0" indent="0">
              <a:spcBef>
                <a:spcPts val="1000"/>
              </a:spcBef>
              <a:buClr>
                <a:schemeClr val="accent1"/>
              </a:buClr>
              <a:buSzPts val="1800"/>
              <a:buFont typeface="Wingdings 3" charset="2"/>
              <a:buChar char=""/>
            </a:pPr>
            <a:endParaRPr lang="en-US" sz="1200" dirty="0">
              <a:sym typeface="Georgia"/>
            </a:endParaRPr>
          </a:p>
          <a:p>
            <a:pPr marL="125729" lvl="0" indent="0">
              <a:spcBef>
                <a:spcPts val="1000"/>
              </a:spcBef>
              <a:buClr>
                <a:schemeClr val="accent1"/>
              </a:buClr>
              <a:buFont typeface="Wingdings 3" charset="2"/>
              <a:buChar char=""/>
            </a:pPr>
            <a:endParaRPr lang="en-US" sz="1200" dirty="0">
              <a:sym typeface="Georgia"/>
            </a:endParaRPr>
          </a:p>
          <a:p>
            <a:pPr marL="0" lvl="0" indent="0">
              <a:spcBef>
                <a:spcPts val="1000"/>
              </a:spcBef>
              <a:buClr>
                <a:schemeClr val="accent1"/>
              </a:buClr>
              <a:buFont typeface="Wingdings 3" charset="2"/>
              <a:buChar char=""/>
            </a:pPr>
            <a:endParaRPr lang="en-US" sz="1200" dirty="0">
              <a:sym typeface="Georgia"/>
            </a:endParaRPr>
          </a:p>
        </p:txBody>
      </p:sp>
      <p:pic>
        <p:nvPicPr>
          <p:cNvPr id="346" name="Google Shape;346;p36" descr="A screenshot of a login screen&#10;&#10;Description automatically generated"/>
          <p:cNvPicPr preferRelativeResize="0"/>
          <p:nvPr/>
        </p:nvPicPr>
        <p:blipFill rotWithShape="1">
          <a:blip r:embed="rId3"/>
          <a:stretch/>
        </p:blipFill>
        <p:spPr>
          <a:xfrm>
            <a:off x="4849093" y="1600200"/>
            <a:ext cx="1730815" cy="2557443"/>
          </a:xfrm>
          <a:prstGeom prst="rect">
            <a:avLst/>
          </a:prstGeom>
          <a:noFill/>
        </p:spPr>
      </p:pic>
      <p:pic>
        <p:nvPicPr>
          <p:cNvPr id="345" name="Google Shape;345;p36" descr="A screenshot of a computer screen&#10;&#10;Description automatically generated"/>
          <p:cNvPicPr preferRelativeResize="0"/>
          <p:nvPr/>
        </p:nvPicPr>
        <p:blipFill rotWithShape="1">
          <a:blip r:embed="rId4"/>
          <a:stretch/>
        </p:blipFill>
        <p:spPr>
          <a:xfrm>
            <a:off x="6924070" y="1600200"/>
            <a:ext cx="1861711" cy="2557443"/>
          </a:xfrm>
          <a:prstGeom prst="rect">
            <a:avLst/>
          </a:prstGeom>
          <a:noFill/>
        </p:spPr>
      </p:pic>
      <p:pic>
        <p:nvPicPr>
          <p:cNvPr id="344" name="Google Shape;344;p36" descr="A tree with white branches and leaves&#10;&#10;Description automatically generated"/>
          <p:cNvPicPr preferRelativeResize="0"/>
          <p:nvPr/>
        </p:nvPicPr>
        <p:blipFill rotWithShape="1">
          <a:blip r:embed="rId5"/>
          <a:srcRect t="4500"/>
          <a:stretch/>
        </p:blipFill>
        <p:spPr>
          <a:xfrm>
            <a:off x="7626284" y="216816"/>
            <a:ext cx="1045650" cy="997709"/>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51"/>
        <p:cNvGrpSpPr/>
        <p:nvPr/>
      </p:nvGrpSpPr>
      <p:grpSpPr>
        <a:xfrm>
          <a:off x="0" y="0"/>
          <a:ext cx="0" cy="0"/>
          <a:chOff x="0" y="0"/>
          <a:chExt cx="0" cy="0"/>
        </a:xfrm>
      </p:grpSpPr>
      <p:sp>
        <p:nvSpPr>
          <p:cNvPr id="352" name="Google Shape;352;p37"/>
          <p:cNvSpPr txBox="1">
            <a:spLocks noGrp="1"/>
          </p:cNvSpPr>
          <p:nvPr>
            <p:ph type="title"/>
          </p:nvPr>
        </p:nvSpPr>
        <p:spPr>
          <a:xfrm>
            <a:off x="1230117" y="505790"/>
            <a:ext cx="6683766" cy="960668"/>
          </a:xfrm>
          <a:prstGeom prst="rect">
            <a:avLst/>
          </a:prstGeom>
        </p:spPr>
        <p:txBody>
          <a:bodyPr spcFirstLastPara="1" vert="horz" lIns="91440" tIns="45720" rIns="91440" bIns="45720" rtlCol="0" anchor="t" anchorCtr="0">
            <a:normAutofit/>
          </a:bodyPr>
          <a:lstStyle/>
          <a:p>
            <a:pPr marL="12700" lvl="0" indent="0" defTabSz="457200">
              <a:lnSpc>
                <a:spcPct val="90000"/>
              </a:lnSpc>
              <a:spcAft>
                <a:spcPts val="0"/>
              </a:spcAft>
            </a:pPr>
            <a:r>
              <a:rPr lang="en-US" sz="2800" dirty="0"/>
              <a:t>Usability Testing objectives and tasks</a:t>
            </a:r>
            <a:br>
              <a:rPr lang="en-US" sz="2800" dirty="0"/>
            </a:br>
            <a:endParaRPr lang="en-US" sz="2800" dirty="0"/>
          </a:p>
        </p:txBody>
      </p:sp>
      <p:sp>
        <p:nvSpPr>
          <p:cNvPr id="354" name="Google Shape;354;p37"/>
          <p:cNvSpPr txBox="1"/>
          <p:nvPr/>
        </p:nvSpPr>
        <p:spPr>
          <a:xfrm>
            <a:off x="1532543" y="638586"/>
            <a:ext cx="5415017" cy="3866327"/>
          </a:xfrm>
          <a:prstGeom prst="rect">
            <a:avLst/>
          </a:prstGeom>
        </p:spPr>
        <p:txBody>
          <a:bodyPr spcFirstLastPara="1" vert="horz" lIns="91440" tIns="45720" rIns="91440" bIns="45720" rtlCol="0" anchorCtr="0">
            <a:noAutofit/>
          </a:bodyPr>
          <a:lstStyle/>
          <a:p>
            <a:pPr marL="12065" marR="5080" lvl="0" indent="0">
              <a:lnSpc>
                <a:spcPct val="90000"/>
              </a:lnSpc>
              <a:spcBef>
                <a:spcPts val="1000"/>
              </a:spcBef>
              <a:buClr>
                <a:schemeClr val="accent1"/>
              </a:buClr>
              <a:buFont typeface="Wingdings 3" charset="2"/>
              <a:buChar char=""/>
            </a:pPr>
            <a:endParaRPr lang="en-US" sz="1100"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Open-Ended Tasks:</a:t>
            </a: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Explore Sustainable Posts: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Browse visual posts and articles to discover sustainable content; compare differences and engagement</a:t>
            </a:r>
            <a:r>
              <a:rPr lang="en-US" sz="1100" b="1" dirty="0">
                <a:solidFill>
                  <a:schemeClr val="tx1">
                    <a:lumMod val="75000"/>
                    <a:lumOff val="25000"/>
                  </a:schemeClr>
                </a:solidFill>
                <a:sym typeface="Georgia"/>
              </a:rPr>
              <a:t>.</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Share Your Eco-Achievement: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Create post and article about sustainable achievement; compare experiences and challenges.</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Participate in a Sustainability Discussion: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Contribute to discussion with comments and article references; assess impact on interaction quality</a:t>
            </a:r>
            <a:r>
              <a:rPr lang="en-US" sz="1100" b="1" dirty="0">
                <a:solidFill>
                  <a:schemeClr val="tx1">
                    <a:lumMod val="75000"/>
                    <a:lumOff val="25000"/>
                  </a:schemeClr>
                </a:solidFill>
                <a:sym typeface="Georgia"/>
              </a:rPr>
              <a:t>.</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Find Inspirational Stories: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Search for inspiring sustainable stories in visual posts and articles; compare impact of presentation.</a:t>
            </a:r>
            <a:endParaRPr lang="en-US" sz="1100" dirty="0">
              <a:solidFill>
                <a:schemeClr val="tx1">
                  <a:lumMod val="75000"/>
                  <a:lumOff val="25000"/>
                </a:schemeClr>
              </a:solidFill>
            </a:endParaRPr>
          </a:p>
        </p:txBody>
      </p:sp>
      <p:pic>
        <p:nvPicPr>
          <p:cNvPr id="353" name="Google Shape;353;p37" descr="A tree with white branches and leaves&#10;&#10;Description automatically generated"/>
          <p:cNvPicPr preferRelativeResize="0"/>
          <p:nvPr/>
        </p:nvPicPr>
        <p:blipFill rotWithShape="1">
          <a:blip r:embed="rId3"/>
          <a:srcRect t="4500"/>
          <a:stretch/>
        </p:blipFill>
        <p:spPr>
          <a:xfrm>
            <a:off x="6473589" y="1921435"/>
            <a:ext cx="2154869" cy="2154869"/>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58"/>
        <p:cNvGrpSpPr/>
        <p:nvPr/>
      </p:nvGrpSpPr>
      <p:grpSpPr>
        <a:xfrm>
          <a:off x="0" y="0"/>
          <a:ext cx="0" cy="0"/>
          <a:chOff x="0" y="0"/>
          <a:chExt cx="0" cy="0"/>
        </a:xfrm>
      </p:grpSpPr>
      <p:sp>
        <p:nvSpPr>
          <p:cNvPr id="359" name="Google Shape;359;p38"/>
          <p:cNvSpPr txBox="1">
            <a:spLocks noGrp="1"/>
          </p:cNvSpPr>
          <p:nvPr>
            <p:ph type="title"/>
          </p:nvPr>
        </p:nvSpPr>
        <p:spPr>
          <a:xfrm>
            <a:off x="1230117" y="496363"/>
            <a:ext cx="6683766" cy="960668"/>
          </a:xfrm>
          <a:prstGeom prst="rect">
            <a:avLst/>
          </a:prstGeom>
        </p:spPr>
        <p:txBody>
          <a:bodyPr spcFirstLastPara="1" vert="horz" lIns="91440" tIns="45720" rIns="91440" bIns="45720" rtlCol="0" anchor="t" anchorCtr="0">
            <a:normAutofit/>
          </a:bodyPr>
          <a:lstStyle/>
          <a:p>
            <a:pPr marL="12700" lvl="0" indent="0" defTabSz="457200">
              <a:lnSpc>
                <a:spcPct val="90000"/>
              </a:lnSpc>
              <a:spcAft>
                <a:spcPts val="0"/>
              </a:spcAft>
            </a:pPr>
            <a:r>
              <a:rPr lang="en-US" sz="2800" dirty="0"/>
              <a:t>Usability Testing objectives and tasks</a:t>
            </a:r>
            <a:br>
              <a:rPr lang="en-US" sz="2800" dirty="0"/>
            </a:br>
            <a:endParaRPr lang="en-US" sz="2800" dirty="0"/>
          </a:p>
        </p:txBody>
      </p:sp>
      <p:sp>
        <p:nvSpPr>
          <p:cNvPr id="361" name="Google Shape;361;p38"/>
          <p:cNvSpPr txBox="1"/>
          <p:nvPr/>
        </p:nvSpPr>
        <p:spPr>
          <a:xfrm>
            <a:off x="1602544" y="726755"/>
            <a:ext cx="4376340" cy="3619002"/>
          </a:xfrm>
          <a:prstGeom prst="rect">
            <a:avLst/>
          </a:prstGeom>
        </p:spPr>
        <p:txBody>
          <a:bodyPr spcFirstLastPara="1" vert="horz" lIns="91440" tIns="45720" rIns="91440" bIns="45720" rtlCol="0" anchorCtr="0">
            <a:noAutofit/>
          </a:bodyPr>
          <a:lstStyle/>
          <a:p>
            <a:pPr marL="12065" marR="5080" lvl="0" indent="0">
              <a:lnSpc>
                <a:spcPct val="90000"/>
              </a:lnSpc>
              <a:spcBef>
                <a:spcPts val="1000"/>
              </a:spcBef>
              <a:buClr>
                <a:schemeClr val="accent1"/>
              </a:buClr>
              <a:buFont typeface="Wingdings 3" charset="2"/>
              <a:buChar char=""/>
            </a:pPr>
            <a:endParaRPr lang="en-US" sz="1100"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Closed-Ended Tasks:</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Set Up your Sustainable profile: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Customize profile, rate ease of setup</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endParaRPr lang="en-US" sz="1100" b="1"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Follow Sustainability Influencers: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Follow influencer, subscribe to article notifications; assess ease</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endParaRPr lang="en-US" sz="1100" dirty="0">
              <a:solidFill>
                <a:schemeClr val="tx1">
                  <a:lumMod val="75000"/>
                  <a:lumOff val="25000"/>
                </a:schemeClr>
              </a:solidFill>
              <a:sym typeface="Georgia"/>
            </a:endParaRPr>
          </a:p>
          <a:p>
            <a:pPr marL="12065" marR="508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Manage Notifications and Respond: </a:t>
            </a:r>
            <a:endParaRPr lang="en-US" sz="1100" dirty="0">
              <a:solidFill>
                <a:schemeClr val="tx1">
                  <a:lumMod val="75000"/>
                  <a:lumOff val="25000"/>
                </a:schemeClr>
              </a:solidFill>
            </a:endParaRPr>
          </a:p>
          <a:p>
            <a:pPr marL="12065" marR="508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Check and respond to the notifications for the posts, articles and assess ease</a:t>
            </a:r>
            <a:r>
              <a:rPr lang="en-US" sz="1100" b="1" dirty="0">
                <a:solidFill>
                  <a:schemeClr val="tx1">
                    <a:lumMod val="75000"/>
                    <a:lumOff val="25000"/>
                  </a:schemeClr>
                </a:solidFill>
                <a:sym typeface="Georgia"/>
              </a:rPr>
              <a:t>.</a:t>
            </a:r>
            <a:endParaRPr lang="en-US" sz="1100" dirty="0">
              <a:solidFill>
                <a:schemeClr val="tx1">
                  <a:lumMod val="75000"/>
                  <a:lumOff val="25000"/>
                </a:schemeClr>
              </a:solidFill>
            </a:endParaRPr>
          </a:p>
        </p:txBody>
      </p:sp>
      <p:pic>
        <p:nvPicPr>
          <p:cNvPr id="360" name="Google Shape;360;p38" descr="A tree with white branches and leaves&#10;&#10;Description automatically generated"/>
          <p:cNvPicPr preferRelativeResize="0"/>
          <p:nvPr/>
        </p:nvPicPr>
        <p:blipFill rotWithShape="1">
          <a:blip r:embed="rId3"/>
          <a:srcRect t="4500"/>
          <a:stretch/>
        </p:blipFill>
        <p:spPr>
          <a:xfrm>
            <a:off x="6473589" y="1921435"/>
            <a:ext cx="2154869" cy="2154869"/>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66"/>
        <p:cNvGrpSpPr/>
        <p:nvPr/>
      </p:nvGrpSpPr>
      <p:grpSpPr>
        <a:xfrm>
          <a:off x="0" y="0"/>
          <a:ext cx="0" cy="0"/>
          <a:chOff x="0" y="0"/>
          <a:chExt cx="0" cy="0"/>
        </a:xfrm>
      </p:grpSpPr>
      <p:sp useBgFill="1">
        <p:nvSpPr>
          <p:cNvPr id="380" name="Rectangle 373">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Google Shape;367;p39"/>
          <p:cNvSpPr txBox="1">
            <a:spLocks noGrp="1"/>
          </p:cNvSpPr>
          <p:nvPr>
            <p:ph type="title"/>
          </p:nvPr>
        </p:nvSpPr>
        <p:spPr>
          <a:xfrm>
            <a:off x="486918" y="483829"/>
            <a:ext cx="4930902" cy="944921"/>
          </a:xfrm>
          <a:prstGeom prst="rect">
            <a:avLst/>
          </a:prstGeom>
        </p:spPr>
        <p:txBody>
          <a:bodyPr spcFirstLastPara="1" lIns="0" tIns="0" rIns="0" bIns="0" anchorCtr="0">
            <a:normAutofit/>
          </a:bodyPr>
          <a:lstStyle/>
          <a:p>
            <a:pPr marL="0" lvl="0" indent="0" rtl="0">
              <a:spcBef>
                <a:spcPts val="0"/>
              </a:spcBef>
              <a:spcAft>
                <a:spcPts val="0"/>
              </a:spcAft>
              <a:buNone/>
            </a:pPr>
            <a:r>
              <a:rPr lang="en-US"/>
              <a:t>Strategy Plane -Why?</a:t>
            </a:r>
          </a:p>
        </p:txBody>
      </p:sp>
      <p:sp>
        <p:nvSpPr>
          <p:cNvPr id="381" name="Rectangle 375">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68" name="Google Shape;368;p39"/>
          <p:cNvSpPr txBox="1">
            <a:spLocks noGrp="1"/>
          </p:cNvSpPr>
          <p:nvPr>
            <p:ph idx="1"/>
          </p:nvPr>
        </p:nvSpPr>
        <p:spPr>
          <a:xfrm>
            <a:off x="486918" y="1600200"/>
            <a:ext cx="4930901" cy="2819439"/>
          </a:xfrm>
          <a:prstGeom prst="rect">
            <a:avLst/>
          </a:prstGeom>
        </p:spPr>
        <p:txBody>
          <a:bodyPr spcFirstLastPara="1" lIns="0" tIns="0" rIns="0" bIns="0" anchorCtr="0">
            <a:normAutofit/>
          </a:bodyPr>
          <a:lstStyle/>
          <a:p>
            <a:pPr marL="0" lvl="0" indent="0" rtl="0">
              <a:lnSpc>
                <a:spcPct val="90000"/>
              </a:lnSpc>
              <a:spcBef>
                <a:spcPts val="0"/>
              </a:spcBef>
              <a:spcAft>
                <a:spcPts val="600"/>
              </a:spcAft>
              <a:buClr>
                <a:schemeClr val="dk1"/>
              </a:buClr>
              <a:buSzPts val="1100"/>
              <a:buFont typeface="Arial"/>
              <a:buNone/>
            </a:pPr>
            <a:r>
              <a:rPr lang="en-US" sz="1100">
                <a:latin typeface="Arial"/>
                <a:ea typeface="Arial"/>
                <a:cs typeface="Arial"/>
                <a:sym typeface="Arial"/>
              </a:rPr>
              <a:t>•</a:t>
            </a:r>
            <a:r>
              <a:rPr lang="en-US" sz="1100"/>
              <a:t>Product objectives and user needs form the strategy plane- foundation for UX.</a:t>
            </a:r>
          </a:p>
          <a:p>
            <a:pPr marL="0" lvl="0" indent="0" rtl="0">
              <a:lnSpc>
                <a:spcPct val="90000"/>
              </a:lnSpc>
              <a:spcBef>
                <a:spcPts val="0"/>
              </a:spcBef>
              <a:spcAft>
                <a:spcPts val="600"/>
              </a:spcAft>
              <a:buClr>
                <a:schemeClr val="dk1"/>
              </a:buClr>
              <a:buSzPts val="1100"/>
              <a:buFont typeface="Arial"/>
              <a:buNone/>
            </a:pPr>
            <a:r>
              <a:rPr lang="en-US" sz="1100">
                <a:latin typeface="Arial"/>
                <a:ea typeface="Arial"/>
                <a:cs typeface="Arial"/>
                <a:sym typeface="Arial"/>
              </a:rPr>
              <a:t>•</a:t>
            </a:r>
            <a:r>
              <a:rPr lang="en-US" sz="1100"/>
              <a:t>Using strategy plane, we started with defining our product objectives in a simple way which is: To create a platform for sustainable living enthusiasts where it enables meaningful interactions as well as seamless cross-functional integration.</a:t>
            </a:r>
          </a:p>
          <a:p>
            <a:pPr marL="0" lvl="0" indent="0" rtl="0">
              <a:lnSpc>
                <a:spcPct val="90000"/>
              </a:lnSpc>
              <a:spcBef>
                <a:spcPts val="0"/>
              </a:spcBef>
              <a:spcAft>
                <a:spcPts val="600"/>
              </a:spcAft>
              <a:buNone/>
            </a:pPr>
            <a:r>
              <a:rPr lang="en-US" sz="1100">
                <a:latin typeface="Arial"/>
                <a:ea typeface="Arial"/>
                <a:cs typeface="Arial"/>
                <a:sym typeface="Arial"/>
              </a:rPr>
              <a:t>•</a:t>
            </a:r>
            <a:r>
              <a:rPr lang="en-US" sz="1100"/>
              <a:t>Also, one of the important aspect of defining product objectives is setting some success metrics and we have chosen </a:t>
            </a:r>
          </a:p>
          <a:p>
            <a:pPr marL="0" lvl="0" indent="0" rtl="0">
              <a:lnSpc>
                <a:spcPct val="90000"/>
              </a:lnSpc>
              <a:spcBef>
                <a:spcPts val="0"/>
              </a:spcBef>
              <a:spcAft>
                <a:spcPts val="600"/>
              </a:spcAft>
              <a:buClr>
                <a:schemeClr val="dk1"/>
              </a:buClr>
              <a:buSzPts val="1100"/>
              <a:buFont typeface="Arial"/>
              <a:buNone/>
            </a:pPr>
            <a:r>
              <a:rPr lang="en-US" sz="1100"/>
              <a:t>number of user registrations per month. </a:t>
            </a:r>
          </a:p>
          <a:p>
            <a:pPr marL="0" lvl="0" indent="0" rtl="0">
              <a:lnSpc>
                <a:spcPct val="90000"/>
              </a:lnSpc>
              <a:spcBef>
                <a:spcPts val="0"/>
              </a:spcBef>
              <a:spcAft>
                <a:spcPts val="600"/>
              </a:spcAft>
              <a:buNone/>
            </a:pPr>
            <a:r>
              <a:rPr lang="en-US" sz="1100">
                <a:latin typeface="Arial"/>
                <a:ea typeface="Arial"/>
                <a:cs typeface="Arial"/>
                <a:sym typeface="Arial"/>
              </a:rPr>
              <a:t>•</a:t>
            </a:r>
            <a:r>
              <a:rPr lang="en-US" sz="1100"/>
              <a:t>Next, we defined our user needs- first by deciding who are our users, then segmented based on psychographic segmentation,technical exposure,location and age segmentation.</a:t>
            </a:r>
          </a:p>
          <a:p>
            <a:pPr marL="0" lvl="0" indent="0" rtl="0">
              <a:lnSpc>
                <a:spcPct val="90000"/>
              </a:lnSpc>
              <a:spcBef>
                <a:spcPts val="0"/>
              </a:spcBef>
              <a:spcAft>
                <a:spcPts val="600"/>
              </a:spcAft>
              <a:buClr>
                <a:schemeClr val="dk1"/>
              </a:buClr>
              <a:buSzPts val="1100"/>
              <a:buFont typeface="Arial"/>
              <a:buNone/>
            </a:pPr>
            <a:r>
              <a:rPr lang="en-US" sz="1100"/>
              <a:t>To understand their needs better, we tried understanding them first by conducting User Research and user methods like card sorting, Diary studies, tree sorting. </a:t>
            </a:r>
          </a:p>
          <a:p>
            <a:pPr marL="0" lvl="0" indent="0" rtl="0">
              <a:lnSpc>
                <a:spcPct val="90000"/>
              </a:lnSpc>
              <a:spcBef>
                <a:spcPts val="0"/>
              </a:spcBef>
              <a:spcAft>
                <a:spcPts val="600"/>
              </a:spcAft>
              <a:buNone/>
            </a:pPr>
            <a:endParaRPr lang="en-US" sz="1100"/>
          </a:p>
        </p:txBody>
      </p:sp>
      <p:pic>
        <p:nvPicPr>
          <p:cNvPr id="369" name="Google Shape;369;p39"/>
          <p:cNvPicPr preferRelativeResize="0"/>
          <p:nvPr/>
        </p:nvPicPr>
        <p:blipFill>
          <a:blip r:embed="rId3"/>
          <a:stretch>
            <a:fillRect/>
          </a:stretch>
        </p:blipFill>
        <p:spPr>
          <a:xfrm>
            <a:off x="6008467" y="483829"/>
            <a:ext cx="2312289" cy="3935810"/>
          </a:xfrm>
          <a:prstGeom prst="rect">
            <a:avLst/>
          </a:prstGeom>
          <a:noFill/>
        </p:spPr>
      </p:pic>
      <p:sp>
        <p:nvSpPr>
          <p:cNvPr id="382"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45917"/>
            <a:ext cx="778526"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74"/>
        <p:cNvGrpSpPr/>
        <p:nvPr/>
      </p:nvGrpSpPr>
      <p:grpSpPr>
        <a:xfrm>
          <a:off x="0" y="0"/>
          <a:ext cx="0" cy="0"/>
          <a:chOff x="0" y="0"/>
          <a:chExt cx="0" cy="0"/>
        </a:xfrm>
      </p:grpSpPr>
      <p:sp useBgFill="1">
        <p:nvSpPr>
          <p:cNvPr id="382" name="Rectangle 381">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Google Shape;375;p40"/>
          <p:cNvSpPr txBox="1">
            <a:spLocks noGrp="1"/>
          </p:cNvSpPr>
          <p:nvPr>
            <p:ph type="title"/>
          </p:nvPr>
        </p:nvSpPr>
        <p:spPr>
          <a:xfrm>
            <a:off x="486918" y="483829"/>
            <a:ext cx="3841989" cy="944921"/>
          </a:xfrm>
          <a:prstGeom prst="rect">
            <a:avLst/>
          </a:prstGeom>
        </p:spPr>
        <p:txBody>
          <a:bodyPr spcFirstLastPara="1" lIns="0" tIns="0" rIns="0" bIns="0" anchorCtr="0">
            <a:normAutofit/>
          </a:bodyPr>
          <a:lstStyle/>
          <a:p>
            <a:pPr marL="0" lvl="0" indent="0" rtl="0">
              <a:spcBef>
                <a:spcPts val="0"/>
              </a:spcBef>
              <a:spcAft>
                <a:spcPts val="0"/>
              </a:spcAft>
              <a:buNone/>
            </a:pPr>
            <a:r>
              <a:rPr lang="en-US" dirty="0"/>
              <a:t>Scope Plane-What?</a:t>
            </a:r>
          </a:p>
        </p:txBody>
      </p:sp>
      <p:sp>
        <p:nvSpPr>
          <p:cNvPr id="384" name="Rectangle 383">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6" name="Google Shape;376;p40"/>
          <p:cNvSpPr txBox="1">
            <a:spLocks noGrp="1"/>
          </p:cNvSpPr>
          <p:nvPr>
            <p:ph idx="1"/>
          </p:nvPr>
        </p:nvSpPr>
        <p:spPr>
          <a:xfrm>
            <a:off x="486918" y="1178352"/>
            <a:ext cx="3841989" cy="3241288"/>
          </a:xfrm>
          <a:prstGeom prst="rect">
            <a:avLst/>
          </a:prstGeom>
        </p:spPr>
        <p:txBody>
          <a:bodyPr spcFirstLastPara="1" lIns="0" tIns="0" rIns="0" bIns="0" anchorCtr="0">
            <a:normAutofit fontScale="85000" lnSpcReduction="10000"/>
          </a:bodyPr>
          <a:lstStyle/>
          <a:p>
            <a:pPr marL="457200" lvl="0" indent="-317500" rtl="0">
              <a:lnSpc>
                <a:spcPct val="90000"/>
              </a:lnSpc>
              <a:spcBef>
                <a:spcPts val="0"/>
              </a:spcBef>
              <a:spcAft>
                <a:spcPts val="600"/>
              </a:spcAft>
              <a:buSzPts val="1400"/>
              <a:buChar char="●"/>
            </a:pPr>
            <a:r>
              <a:rPr lang="en-US" sz="1500" dirty="0"/>
              <a:t>Strategy becomes scope when we translate user needs and product objectives into specific requirements</a:t>
            </a:r>
          </a:p>
          <a:p>
            <a:pPr marL="457200" lvl="0" indent="-317500" rtl="0">
              <a:lnSpc>
                <a:spcPct val="90000"/>
              </a:lnSpc>
              <a:spcBef>
                <a:spcPts val="0"/>
              </a:spcBef>
              <a:spcAft>
                <a:spcPts val="600"/>
              </a:spcAft>
              <a:buSzPts val="1400"/>
              <a:buChar char="●"/>
            </a:pPr>
            <a:r>
              <a:rPr lang="en-US" sz="1500" dirty="0"/>
              <a:t>After defining the requirements, the next step is to prioritize and there are so many ways to do that.</a:t>
            </a:r>
          </a:p>
          <a:p>
            <a:pPr marL="457200" lvl="0" indent="-317500" rtl="0">
              <a:lnSpc>
                <a:spcPct val="90000"/>
              </a:lnSpc>
              <a:spcBef>
                <a:spcPts val="0"/>
              </a:spcBef>
              <a:spcAft>
                <a:spcPts val="600"/>
              </a:spcAft>
              <a:buSzPts val="1400"/>
              <a:buChar char="●"/>
            </a:pPr>
            <a:r>
              <a:rPr lang="en-US" sz="1500" dirty="0"/>
              <a:t>For our project we have chosen </a:t>
            </a:r>
            <a:r>
              <a:rPr lang="en-US" sz="1500" dirty="0" err="1"/>
              <a:t>MoSCoW</a:t>
            </a:r>
            <a:r>
              <a:rPr lang="en-US" sz="1500" dirty="0"/>
              <a:t> technique to prioritize our requirements.</a:t>
            </a:r>
          </a:p>
          <a:p>
            <a:pPr marL="457200" lvl="0" indent="-317500" rtl="0">
              <a:lnSpc>
                <a:spcPct val="90000"/>
              </a:lnSpc>
              <a:spcBef>
                <a:spcPts val="0"/>
              </a:spcBef>
              <a:spcAft>
                <a:spcPts val="600"/>
              </a:spcAft>
              <a:buSzPts val="1400"/>
              <a:buChar char="●"/>
            </a:pPr>
            <a:r>
              <a:rPr lang="en-US" sz="1500" dirty="0" err="1"/>
              <a:t>MoSCoW</a:t>
            </a:r>
            <a:r>
              <a:rPr lang="en-US" sz="1500" dirty="0"/>
              <a:t>:</a:t>
            </a:r>
          </a:p>
          <a:p>
            <a:pPr marL="914400" lvl="1" indent="-292100" rtl="0">
              <a:lnSpc>
                <a:spcPct val="90000"/>
              </a:lnSpc>
              <a:spcBef>
                <a:spcPts val="0"/>
              </a:spcBef>
              <a:spcAft>
                <a:spcPts val="600"/>
              </a:spcAft>
              <a:buClr>
                <a:srgbClr val="765058"/>
              </a:buClr>
              <a:buSzPts val="1000"/>
              <a:buFont typeface="Georgia"/>
              <a:buChar char="○"/>
            </a:pPr>
            <a:r>
              <a:rPr lang="en-US" sz="1500" dirty="0">
                <a:ea typeface="Georgia"/>
                <a:cs typeface="Georgia"/>
                <a:sym typeface="Georgia"/>
              </a:rPr>
              <a:t>Must-have: Account creation, Job portal, Chat portal, search bar</a:t>
            </a:r>
          </a:p>
          <a:p>
            <a:pPr marL="914400" lvl="1" indent="-317500" rtl="0">
              <a:lnSpc>
                <a:spcPct val="90000"/>
              </a:lnSpc>
              <a:spcBef>
                <a:spcPts val="0"/>
              </a:spcBef>
              <a:spcAft>
                <a:spcPts val="600"/>
              </a:spcAft>
              <a:buClr>
                <a:srgbClr val="765058"/>
              </a:buClr>
              <a:buSzPts val="1400"/>
              <a:buFont typeface="Georgia"/>
              <a:buChar char="○"/>
            </a:pPr>
            <a:r>
              <a:rPr lang="en-US" sz="1500" dirty="0">
                <a:ea typeface="Georgia"/>
                <a:cs typeface="Georgia"/>
                <a:sym typeface="Georgia"/>
              </a:rPr>
              <a:t>Should-have: articles, products, on-boarding</a:t>
            </a:r>
          </a:p>
          <a:p>
            <a:pPr marL="914400" lvl="1" indent="-317500" rtl="0">
              <a:lnSpc>
                <a:spcPct val="90000"/>
              </a:lnSpc>
              <a:spcBef>
                <a:spcPts val="0"/>
              </a:spcBef>
              <a:spcAft>
                <a:spcPts val="600"/>
              </a:spcAft>
              <a:buClr>
                <a:srgbClr val="765058"/>
              </a:buClr>
              <a:buSzPts val="1400"/>
              <a:buFont typeface="Georgia"/>
              <a:buChar char="○"/>
            </a:pPr>
            <a:r>
              <a:rPr lang="en-US" sz="1500" dirty="0">
                <a:ea typeface="Georgia"/>
                <a:cs typeface="Georgia"/>
                <a:sym typeface="Georgia"/>
              </a:rPr>
              <a:t>Could-have: Events</a:t>
            </a:r>
          </a:p>
          <a:p>
            <a:pPr marL="914400" lvl="1" indent="-317500" rtl="0">
              <a:lnSpc>
                <a:spcPct val="90000"/>
              </a:lnSpc>
              <a:spcBef>
                <a:spcPts val="0"/>
              </a:spcBef>
              <a:spcAft>
                <a:spcPts val="600"/>
              </a:spcAft>
              <a:buClr>
                <a:srgbClr val="765058"/>
              </a:buClr>
              <a:buSzPts val="1400"/>
              <a:buFont typeface="Georgia"/>
              <a:buChar char="○"/>
            </a:pPr>
            <a:r>
              <a:rPr lang="en-US" sz="1500" dirty="0">
                <a:ea typeface="Georgia"/>
                <a:cs typeface="Georgia"/>
                <a:sym typeface="Georgia"/>
              </a:rPr>
              <a:t>Won’t-have: Short videos, AI-based features</a:t>
            </a:r>
          </a:p>
        </p:txBody>
      </p:sp>
      <p:pic>
        <p:nvPicPr>
          <p:cNvPr id="377" name="Google Shape;377;p40"/>
          <p:cNvPicPr preferRelativeResize="0"/>
          <p:nvPr/>
        </p:nvPicPr>
        <p:blipFill rotWithShape="1">
          <a:blip r:embed="rId3"/>
          <a:srcRect l="2210" b="1097"/>
          <a:stretch/>
        </p:blipFill>
        <p:spPr>
          <a:xfrm>
            <a:off x="5368880" y="483829"/>
            <a:ext cx="2488834" cy="3935810"/>
          </a:xfrm>
          <a:prstGeom prst="rect">
            <a:avLst/>
          </a:prstGeom>
          <a:noFill/>
        </p:spPr>
      </p:pic>
      <p:sp>
        <p:nvSpPr>
          <p:cNvPr id="386"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45917"/>
            <a:ext cx="778526"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82"/>
        <p:cNvGrpSpPr/>
        <p:nvPr/>
      </p:nvGrpSpPr>
      <p:grpSpPr>
        <a:xfrm>
          <a:off x="0" y="0"/>
          <a:ext cx="0" cy="0"/>
          <a:chOff x="0" y="0"/>
          <a:chExt cx="0" cy="0"/>
        </a:xfrm>
      </p:grpSpPr>
      <p:sp useBgFill="1">
        <p:nvSpPr>
          <p:cNvPr id="390" name="Rectangle 38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Google Shape;383;p41"/>
          <p:cNvSpPr txBox="1">
            <a:spLocks noGrp="1"/>
          </p:cNvSpPr>
          <p:nvPr>
            <p:ph type="title"/>
          </p:nvPr>
        </p:nvSpPr>
        <p:spPr>
          <a:xfrm>
            <a:off x="486918" y="483829"/>
            <a:ext cx="4930902" cy="944921"/>
          </a:xfrm>
          <a:prstGeom prst="rect">
            <a:avLst/>
          </a:prstGeom>
        </p:spPr>
        <p:txBody>
          <a:bodyPr spcFirstLastPara="1" lIns="0" tIns="0" rIns="0" bIns="0" anchorCtr="0">
            <a:normAutofit/>
          </a:bodyPr>
          <a:lstStyle/>
          <a:p>
            <a:pPr marL="0" lvl="0" indent="0" rtl="0">
              <a:spcBef>
                <a:spcPts val="0"/>
              </a:spcBef>
              <a:spcAft>
                <a:spcPts val="0"/>
              </a:spcAft>
              <a:buNone/>
            </a:pPr>
            <a:r>
              <a:rPr lang="en-US"/>
              <a:t>Structure Plane-How?</a:t>
            </a:r>
          </a:p>
        </p:txBody>
      </p:sp>
      <p:sp>
        <p:nvSpPr>
          <p:cNvPr id="392" name="Rectangle 39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4" name="Google Shape;384;p41"/>
          <p:cNvSpPr txBox="1">
            <a:spLocks noGrp="1"/>
          </p:cNvSpPr>
          <p:nvPr>
            <p:ph idx="1"/>
          </p:nvPr>
        </p:nvSpPr>
        <p:spPr>
          <a:xfrm>
            <a:off x="486918" y="1600200"/>
            <a:ext cx="4930901" cy="2819439"/>
          </a:xfrm>
          <a:prstGeom prst="rect">
            <a:avLst/>
          </a:prstGeom>
        </p:spPr>
        <p:txBody>
          <a:bodyPr spcFirstLastPara="1" lIns="0" tIns="0" rIns="0" bIns="0" anchorCtr="0">
            <a:normAutofit/>
          </a:bodyPr>
          <a:lstStyle/>
          <a:p>
            <a:pPr marL="457200" lvl="0" indent="-317500" rtl="0">
              <a:spcBef>
                <a:spcPts val="0"/>
              </a:spcBef>
              <a:spcAft>
                <a:spcPts val="600"/>
              </a:spcAft>
              <a:buSzPts val="1400"/>
              <a:buChar char="●"/>
            </a:pPr>
            <a:r>
              <a:rPr lang="en-US" dirty="0"/>
              <a:t>Structure plane deals with defining patterns and sequences in which options will be presented to users, which will be intuitive.</a:t>
            </a:r>
          </a:p>
          <a:p>
            <a:pPr marL="457200" lvl="0" indent="-317500" rtl="0">
              <a:spcBef>
                <a:spcPts val="0"/>
              </a:spcBef>
              <a:spcAft>
                <a:spcPts val="600"/>
              </a:spcAft>
              <a:buSzPts val="1400"/>
              <a:buChar char="●"/>
            </a:pPr>
            <a:r>
              <a:rPr lang="en-US" dirty="0"/>
              <a:t>One of most important aspect of Structure plane is error handling, which we have incorporated in our project</a:t>
            </a:r>
          </a:p>
          <a:p>
            <a:pPr marL="457200" lvl="0" indent="-317500" rtl="0">
              <a:spcBef>
                <a:spcPts val="0"/>
              </a:spcBef>
              <a:spcAft>
                <a:spcPts val="600"/>
              </a:spcAft>
              <a:buSzPts val="1400"/>
              <a:buChar char="●"/>
            </a:pPr>
            <a:r>
              <a:rPr lang="en-US" dirty="0"/>
              <a:t>The backbone to the informational architecture is organizing principles and in our project we arranged our components according to them.</a:t>
            </a:r>
          </a:p>
          <a:p>
            <a:pPr marL="457200" lvl="0" indent="-317500" rtl="0">
              <a:spcBef>
                <a:spcPts val="0"/>
              </a:spcBef>
              <a:spcAft>
                <a:spcPts val="600"/>
              </a:spcAft>
              <a:buSzPts val="1400"/>
              <a:buChar char="●"/>
            </a:pPr>
            <a:r>
              <a:rPr lang="en-US" dirty="0"/>
              <a:t>For example, we grouped all of the components based on the broad features like jobs, posts, events, products.</a:t>
            </a:r>
          </a:p>
        </p:txBody>
      </p:sp>
      <p:pic>
        <p:nvPicPr>
          <p:cNvPr id="385" name="Google Shape;385;p41"/>
          <p:cNvPicPr preferRelativeResize="0"/>
          <p:nvPr/>
        </p:nvPicPr>
        <p:blipFill>
          <a:blip r:embed="rId3"/>
          <a:stretch>
            <a:fillRect/>
          </a:stretch>
        </p:blipFill>
        <p:spPr>
          <a:xfrm>
            <a:off x="5915901" y="483829"/>
            <a:ext cx="2497421" cy="3935810"/>
          </a:xfrm>
          <a:prstGeom prst="rect">
            <a:avLst/>
          </a:prstGeom>
          <a:noFill/>
        </p:spPr>
      </p:pic>
      <p:sp>
        <p:nvSpPr>
          <p:cNvPr id="39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45917"/>
            <a:ext cx="778526"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90"/>
        <p:cNvGrpSpPr/>
        <p:nvPr/>
      </p:nvGrpSpPr>
      <p:grpSpPr>
        <a:xfrm>
          <a:off x="0" y="0"/>
          <a:ext cx="0" cy="0"/>
          <a:chOff x="0" y="0"/>
          <a:chExt cx="0" cy="0"/>
        </a:xfrm>
      </p:grpSpPr>
      <p:sp useBgFill="1">
        <p:nvSpPr>
          <p:cNvPr id="398" name="Rectangle 397">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Google Shape;391;p42"/>
          <p:cNvSpPr txBox="1">
            <a:spLocks noGrp="1"/>
          </p:cNvSpPr>
          <p:nvPr>
            <p:ph type="title"/>
          </p:nvPr>
        </p:nvSpPr>
        <p:spPr>
          <a:xfrm>
            <a:off x="486918" y="483829"/>
            <a:ext cx="3841989" cy="944921"/>
          </a:xfrm>
          <a:prstGeom prst="rect">
            <a:avLst/>
          </a:prstGeom>
        </p:spPr>
        <p:txBody>
          <a:bodyPr spcFirstLastPara="1" lIns="0" tIns="0" rIns="0" bIns="0" anchorCtr="0">
            <a:normAutofit/>
          </a:bodyPr>
          <a:lstStyle/>
          <a:p>
            <a:pPr marL="0" lvl="0" indent="0" rtl="0">
              <a:spcBef>
                <a:spcPts val="0"/>
              </a:spcBef>
              <a:spcAft>
                <a:spcPts val="0"/>
              </a:spcAft>
              <a:buNone/>
            </a:pPr>
            <a:r>
              <a:rPr lang="en-US"/>
              <a:t>Skeleton Plane</a:t>
            </a:r>
          </a:p>
        </p:txBody>
      </p:sp>
      <p:sp>
        <p:nvSpPr>
          <p:cNvPr id="400" name="Rectangle 399">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2" name="Google Shape;392;p42"/>
          <p:cNvSpPr txBox="1">
            <a:spLocks noGrp="1"/>
          </p:cNvSpPr>
          <p:nvPr>
            <p:ph idx="1"/>
          </p:nvPr>
        </p:nvSpPr>
        <p:spPr>
          <a:xfrm>
            <a:off x="486918" y="1251409"/>
            <a:ext cx="4556422" cy="3080194"/>
          </a:xfrm>
          <a:prstGeom prst="rect">
            <a:avLst/>
          </a:prstGeom>
        </p:spPr>
        <p:txBody>
          <a:bodyPr spcFirstLastPara="1" lIns="0" tIns="0" rIns="0" bIns="0" anchorCtr="0">
            <a:noAutofit/>
          </a:bodyPr>
          <a:lstStyle/>
          <a:p>
            <a:pPr marL="457200" lvl="0" indent="-317500" rtl="0">
              <a:lnSpc>
                <a:spcPct val="90000"/>
              </a:lnSpc>
              <a:spcBef>
                <a:spcPts val="0"/>
              </a:spcBef>
              <a:spcAft>
                <a:spcPts val="600"/>
              </a:spcAft>
              <a:buSzPts val="1400"/>
              <a:buChar char="●"/>
            </a:pPr>
            <a:r>
              <a:rPr lang="en-US" sz="1300" dirty="0"/>
              <a:t>The skeleton plane defines what form that</a:t>
            </a:r>
          </a:p>
          <a:p>
            <a:pPr marL="457200" lvl="0" indent="-228600" rtl="0">
              <a:lnSpc>
                <a:spcPct val="90000"/>
              </a:lnSpc>
              <a:spcBef>
                <a:spcPts val="0"/>
              </a:spcBef>
              <a:spcAft>
                <a:spcPts val="600"/>
              </a:spcAft>
              <a:buNone/>
            </a:pPr>
            <a:r>
              <a:rPr lang="en-US" sz="1300" dirty="0"/>
              <a:t>functionality will take.</a:t>
            </a:r>
          </a:p>
          <a:p>
            <a:pPr marL="457200" lvl="0" indent="-317500" rtl="0">
              <a:lnSpc>
                <a:spcPct val="90000"/>
              </a:lnSpc>
              <a:spcBef>
                <a:spcPts val="0"/>
              </a:spcBef>
              <a:spcAft>
                <a:spcPts val="600"/>
              </a:spcAft>
              <a:buSzPts val="1400"/>
              <a:buChar char="●"/>
            </a:pPr>
            <a:r>
              <a:rPr lang="en-US" sz="1300" dirty="0"/>
              <a:t>On structure plane, we looked at the large-scale issues but in skeleton plane we will see smaller components and their relationships.</a:t>
            </a:r>
          </a:p>
          <a:p>
            <a:pPr marL="457200" lvl="0" indent="-317500" rtl="0">
              <a:lnSpc>
                <a:spcPct val="90000"/>
              </a:lnSpc>
              <a:spcBef>
                <a:spcPts val="0"/>
              </a:spcBef>
              <a:spcAft>
                <a:spcPts val="600"/>
              </a:spcAft>
              <a:buSzPts val="1400"/>
              <a:buChar char="●"/>
            </a:pPr>
            <a:r>
              <a:rPr lang="en-US" sz="1300" dirty="0"/>
              <a:t>3 main components of structural plane- Interface design, navigational design, information design</a:t>
            </a:r>
          </a:p>
          <a:p>
            <a:pPr marL="457200" lvl="0" indent="-317500" rtl="0">
              <a:lnSpc>
                <a:spcPct val="90000"/>
              </a:lnSpc>
              <a:spcBef>
                <a:spcPts val="0"/>
              </a:spcBef>
              <a:spcAft>
                <a:spcPts val="600"/>
              </a:spcAft>
              <a:buSzPts val="1400"/>
              <a:buChar char="●"/>
            </a:pPr>
            <a:r>
              <a:rPr lang="en-US" sz="1300" dirty="0"/>
              <a:t>In our project, in some areas we sticked with the conventions like sign up page, forgot password, posting articles.</a:t>
            </a:r>
          </a:p>
          <a:p>
            <a:pPr marL="457200" lvl="0" indent="-317500" rtl="0">
              <a:lnSpc>
                <a:spcPct val="90000"/>
              </a:lnSpc>
              <a:spcBef>
                <a:spcPts val="0"/>
              </a:spcBef>
              <a:spcAft>
                <a:spcPts val="600"/>
              </a:spcAft>
              <a:buSzPts val="1400"/>
              <a:buChar char="●"/>
            </a:pPr>
            <a:r>
              <a:rPr lang="en-US" sz="1300" dirty="0"/>
              <a:t>Also, we mainly focused on the interface design and navigational design</a:t>
            </a:r>
          </a:p>
          <a:p>
            <a:pPr marL="457200" lvl="0" indent="-317500" rtl="0">
              <a:lnSpc>
                <a:spcPct val="90000"/>
              </a:lnSpc>
              <a:spcBef>
                <a:spcPts val="0"/>
              </a:spcBef>
              <a:spcAft>
                <a:spcPts val="600"/>
              </a:spcAft>
              <a:buSzPts val="1400"/>
              <a:buChar char="●"/>
            </a:pPr>
            <a:r>
              <a:rPr lang="en-US" sz="1300" dirty="0"/>
              <a:t>Interface design-we highlighted important buttons by color variation.</a:t>
            </a:r>
          </a:p>
          <a:p>
            <a:pPr marL="457200" lvl="0" indent="-317500" rtl="0">
              <a:lnSpc>
                <a:spcPct val="90000"/>
              </a:lnSpc>
              <a:spcBef>
                <a:spcPts val="0"/>
              </a:spcBef>
              <a:spcAft>
                <a:spcPts val="600"/>
              </a:spcAft>
              <a:buSzPts val="1400"/>
              <a:buChar char="●"/>
            </a:pPr>
            <a:r>
              <a:rPr lang="en-US" sz="1300" dirty="0"/>
              <a:t>Under navigational design we have chosen both global and local navigation</a:t>
            </a:r>
          </a:p>
        </p:txBody>
      </p:sp>
      <p:pic>
        <p:nvPicPr>
          <p:cNvPr id="393" name="Google Shape;393;p42"/>
          <p:cNvPicPr preferRelativeResize="0"/>
          <p:nvPr/>
        </p:nvPicPr>
        <p:blipFill>
          <a:blip r:embed="rId3"/>
          <a:stretch>
            <a:fillRect/>
          </a:stretch>
        </p:blipFill>
        <p:spPr>
          <a:xfrm>
            <a:off x="5371227" y="483829"/>
            <a:ext cx="2484139" cy="3935810"/>
          </a:xfrm>
          <a:prstGeom prst="rect">
            <a:avLst/>
          </a:prstGeom>
          <a:noFill/>
        </p:spPr>
      </p:pic>
      <p:sp>
        <p:nvSpPr>
          <p:cNvPr id="40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45917"/>
            <a:ext cx="778526"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98"/>
        <p:cNvGrpSpPr/>
        <p:nvPr/>
      </p:nvGrpSpPr>
      <p:grpSpPr>
        <a:xfrm>
          <a:off x="0" y="0"/>
          <a:ext cx="0" cy="0"/>
          <a:chOff x="0" y="0"/>
          <a:chExt cx="0" cy="0"/>
        </a:xfrm>
      </p:grpSpPr>
      <p:sp useBgFill="1">
        <p:nvSpPr>
          <p:cNvPr id="406" name="Rectangle 405">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9144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Google Shape;399;p43"/>
          <p:cNvSpPr txBox="1">
            <a:spLocks noGrp="1"/>
          </p:cNvSpPr>
          <p:nvPr>
            <p:ph type="title"/>
          </p:nvPr>
        </p:nvSpPr>
        <p:spPr>
          <a:xfrm>
            <a:off x="486918" y="483829"/>
            <a:ext cx="4930902" cy="944921"/>
          </a:xfrm>
          <a:prstGeom prst="rect">
            <a:avLst/>
          </a:prstGeom>
        </p:spPr>
        <p:txBody>
          <a:bodyPr spcFirstLastPara="1" lIns="0" tIns="0" rIns="0" bIns="0" anchorCtr="0">
            <a:normAutofit/>
          </a:bodyPr>
          <a:lstStyle/>
          <a:p>
            <a:pPr marL="0" lvl="0" indent="0" rtl="0">
              <a:spcBef>
                <a:spcPts val="0"/>
              </a:spcBef>
              <a:spcAft>
                <a:spcPts val="0"/>
              </a:spcAft>
              <a:buNone/>
            </a:pPr>
            <a:r>
              <a:rPr lang="en-US"/>
              <a:t>Surface Plane</a:t>
            </a:r>
          </a:p>
        </p:txBody>
      </p:sp>
      <p:sp>
        <p:nvSpPr>
          <p:cNvPr id="408" name="Rectangle 407">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0" name="Google Shape;400;p43"/>
          <p:cNvSpPr txBox="1">
            <a:spLocks noGrp="1"/>
          </p:cNvSpPr>
          <p:nvPr>
            <p:ph idx="1"/>
          </p:nvPr>
        </p:nvSpPr>
        <p:spPr>
          <a:xfrm>
            <a:off x="486918" y="1279689"/>
            <a:ext cx="4930901" cy="2819439"/>
          </a:xfrm>
          <a:prstGeom prst="rect">
            <a:avLst/>
          </a:prstGeom>
        </p:spPr>
        <p:txBody>
          <a:bodyPr spcFirstLastPara="1" lIns="0" tIns="0" rIns="0" bIns="0" anchorCtr="0">
            <a:normAutofit/>
          </a:bodyPr>
          <a:lstStyle/>
          <a:p>
            <a:pPr marL="457200" lvl="0" indent="-317500" rtl="0">
              <a:spcBef>
                <a:spcPts val="0"/>
              </a:spcBef>
              <a:spcAft>
                <a:spcPts val="600"/>
              </a:spcAft>
              <a:buSzPts val="1400"/>
              <a:buChar char="●"/>
            </a:pPr>
            <a:r>
              <a:rPr lang="en-US" sz="1300" dirty="0"/>
              <a:t>Moving up to the surface plane, we are now dealing with the sensory design</a:t>
            </a:r>
          </a:p>
          <a:p>
            <a:pPr marL="457200" lvl="0" indent="-317500" rtl="0">
              <a:spcBef>
                <a:spcPts val="0"/>
              </a:spcBef>
              <a:spcAft>
                <a:spcPts val="600"/>
              </a:spcAft>
              <a:buSzPts val="1400"/>
              <a:buChar char="●"/>
            </a:pPr>
            <a:r>
              <a:rPr lang="en-US" sz="1300" dirty="0"/>
              <a:t>In our project, we used some of the principles of visual design aspect of the surface plane, like:</a:t>
            </a:r>
          </a:p>
          <a:p>
            <a:pPr marL="914400" lvl="1" indent="-292100" rtl="0">
              <a:spcBef>
                <a:spcPts val="0"/>
              </a:spcBef>
              <a:spcAft>
                <a:spcPts val="600"/>
              </a:spcAft>
              <a:buClr>
                <a:srgbClr val="765058"/>
              </a:buClr>
              <a:buSzPts val="1000"/>
              <a:buFont typeface="Georgia"/>
              <a:buChar char="○"/>
            </a:pPr>
            <a:r>
              <a:rPr lang="en-US" sz="1300" dirty="0">
                <a:ea typeface="Georgia"/>
                <a:cs typeface="Georgia"/>
                <a:sym typeface="Georgia"/>
              </a:rPr>
              <a:t>Contrast and uniformity-by choosing off-white and green as our colors which are contrast and we maintained the uniformity throughout our app.</a:t>
            </a:r>
          </a:p>
          <a:p>
            <a:pPr marL="914400" lvl="1" indent="-317500" rtl="0">
              <a:spcBef>
                <a:spcPts val="0"/>
              </a:spcBef>
              <a:spcAft>
                <a:spcPts val="600"/>
              </a:spcAft>
              <a:buClr>
                <a:srgbClr val="765058"/>
              </a:buClr>
              <a:buSzPts val="1400"/>
              <a:buFont typeface="Georgia"/>
              <a:buChar char="○"/>
            </a:pPr>
            <a:r>
              <a:rPr lang="en-US" sz="1300" dirty="0">
                <a:ea typeface="Georgia"/>
                <a:cs typeface="Georgia"/>
                <a:sym typeface="Georgia"/>
              </a:rPr>
              <a:t>Typography</a:t>
            </a:r>
          </a:p>
          <a:p>
            <a:pPr marL="914400" lvl="1" indent="-317500" rtl="0">
              <a:spcBef>
                <a:spcPts val="0"/>
              </a:spcBef>
              <a:spcAft>
                <a:spcPts val="600"/>
              </a:spcAft>
              <a:buClr>
                <a:srgbClr val="765058"/>
              </a:buClr>
              <a:buSzPts val="1400"/>
              <a:buFont typeface="Georgia"/>
              <a:buChar char="○"/>
            </a:pPr>
            <a:r>
              <a:rPr lang="en-US" sz="1300" dirty="0">
                <a:ea typeface="Georgia"/>
                <a:cs typeface="Georgia"/>
                <a:sym typeface="Georgia"/>
              </a:rPr>
              <a:t>Style guides</a:t>
            </a:r>
          </a:p>
        </p:txBody>
      </p:sp>
      <p:pic>
        <p:nvPicPr>
          <p:cNvPr id="401" name="Google Shape;401;p43"/>
          <p:cNvPicPr preferRelativeResize="0"/>
          <p:nvPr/>
        </p:nvPicPr>
        <p:blipFill>
          <a:blip r:embed="rId3"/>
          <a:stretch>
            <a:fillRect/>
          </a:stretch>
        </p:blipFill>
        <p:spPr>
          <a:xfrm>
            <a:off x="5917622" y="483829"/>
            <a:ext cx="2493978" cy="3935810"/>
          </a:xfrm>
          <a:prstGeom prst="rect">
            <a:avLst/>
          </a:prstGeom>
          <a:noFill/>
        </p:spPr>
      </p:pic>
      <p:sp>
        <p:nvSpPr>
          <p:cNvPr id="410"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45917"/>
            <a:ext cx="778526"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04F9-B8DF-8755-2ADD-30280BC2DF60}"/>
              </a:ext>
            </a:extLst>
          </p:cNvPr>
          <p:cNvSpPr>
            <a:spLocks noGrp="1"/>
          </p:cNvSpPr>
          <p:nvPr>
            <p:ph type="title"/>
          </p:nvPr>
        </p:nvSpPr>
        <p:spPr/>
        <p:txBody>
          <a:bodyPr/>
          <a:lstStyle/>
          <a:p>
            <a:r>
              <a:rPr lang="en-US" dirty="0"/>
              <a:t>Wireframe Demo</a:t>
            </a:r>
          </a:p>
        </p:txBody>
      </p:sp>
      <p:sp>
        <p:nvSpPr>
          <p:cNvPr id="3" name="Content Placeholder 2">
            <a:extLst>
              <a:ext uri="{FF2B5EF4-FFF2-40B4-BE49-F238E27FC236}">
                <a16:creationId xmlns:a16="http://schemas.microsoft.com/office/drawing/2014/main" id="{C399CF3E-9135-6314-6E35-78209C41F405}"/>
              </a:ext>
            </a:extLst>
          </p:cNvPr>
          <p:cNvSpPr>
            <a:spLocks noGrp="1"/>
          </p:cNvSpPr>
          <p:nvPr>
            <p:ph idx="1"/>
          </p:nvPr>
        </p:nvSpPr>
        <p:spPr/>
        <p:txBody>
          <a:bodyPr/>
          <a:lstStyle/>
          <a:p>
            <a:r>
              <a:rPr lang="en-US" dirty="0"/>
              <a:t>https://</a:t>
            </a:r>
            <a:r>
              <a:rPr lang="en-US" dirty="0" err="1"/>
              <a:t>www.figma.com</a:t>
            </a:r>
            <a:r>
              <a:rPr lang="en-US" dirty="0"/>
              <a:t>/file/ZhVJNS1GB6Kwe3SZ4qQ0LG/</a:t>
            </a:r>
            <a:r>
              <a:rPr lang="en-US" dirty="0" err="1"/>
              <a:t>Final-Project?type</a:t>
            </a:r>
            <a:r>
              <a:rPr lang="en-US" dirty="0"/>
              <a:t>=</a:t>
            </a:r>
            <a:r>
              <a:rPr lang="en-US" dirty="0" err="1"/>
              <a:t>design&amp;node-id</a:t>
            </a:r>
            <a:r>
              <a:rPr lang="en-US" dirty="0"/>
              <a:t>=110-1580&amp;mode=</a:t>
            </a:r>
            <a:r>
              <a:rPr lang="en-US" dirty="0" err="1"/>
              <a:t>design&amp;t</a:t>
            </a:r>
            <a:r>
              <a:rPr lang="en-US" dirty="0"/>
              <a:t>=ebGfjtNUKFvGVzx1-0</a:t>
            </a:r>
          </a:p>
        </p:txBody>
      </p:sp>
    </p:spTree>
    <p:extLst>
      <p:ext uri="{BB962C8B-B14F-4D97-AF65-F5344CB8AC3E}">
        <p14:creationId xmlns:p14="http://schemas.microsoft.com/office/powerpoint/2010/main" val="1747351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405"/>
        <p:cNvGrpSpPr/>
        <p:nvPr/>
      </p:nvGrpSpPr>
      <p:grpSpPr>
        <a:xfrm>
          <a:off x="0" y="0"/>
          <a:ext cx="0" cy="0"/>
          <a:chOff x="0" y="0"/>
          <a:chExt cx="0" cy="0"/>
        </a:xfrm>
      </p:grpSpPr>
      <p:grpSp>
        <p:nvGrpSpPr>
          <p:cNvPr id="412" name="Group 41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 y="171450"/>
            <a:ext cx="2138628" cy="4978966"/>
            <a:chOff x="2487613" y="285750"/>
            <a:chExt cx="2428875" cy="5654676"/>
          </a:xfrm>
        </p:grpSpPr>
        <p:sp>
          <p:nvSpPr>
            <p:cNvPr id="41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1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1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1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1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1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2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2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2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2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2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26" name="Group 42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412" y="-589"/>
            <a:ext cx="1767505" cy="5140529"/>
            <a:chOff x="6627813" y="194833"/>
            <a:chExt cx="1952625" cy="5678918"/>
          </a:xfrm>
        </p:grpSpPr>
        <p:sp>
          <p:nvSpPr>
            <p:cNvPr id="42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2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2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3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3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3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3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3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3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40" name="Rectangle 43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2"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406" name="Google Shape;406;p44"/>
          <p:cNvSpPr txBox="1">
            <a:spLocks noGrp="1"/>
          </p:cNvSpPr>
          <p:nvPr>
            <p:ph type="title"/>
          </p:nvPr>
        </p:nvSpPr>
        <p:spPr>
          <a:xfrm>
            <a:off x="1424017" y="633382"/>
            <a:ext cx="2782514" cy="3127312"/>
          </a:xfrm>
          <a:prstGeom prst="rect">
            <a:avLst/>
          </a:prstGeom>
        </p:spPr>
        <p:txBody>
          <a:bodyPr spcFirstLastPara="1" vert="horz" lIns="91440" tIns="45720" rIns="91440" bIns="45720" rtlCol="0" anchor="b" anchorCtr="0">
            <a:normAutofit/>
          </a:bodyPr>
          <a:lstStyle/>
          <a:p>
            <a:pPr marL="12700" lvl="0" indent="0" defTabSz="457200">
              <a:spcBef>
                <a:spcPct val="0"/>
              </a:spcBef>
              <a:spcAft>
                <a:spcPts val="0"/>
              </a:spcAft>
            </a:pPr>
            <a:r>
              <a:rPr lang="en-US" sz="3300" b="0">
                <a:solidFill>
                  <a:schemeClr val="tx1">
                    <a:lumMod val="85000"/>
                    <a:lumOff val="15000"/>
                  </a:schemeClr>
                </a:solidFill>
                <a:latin typeface="+mj-lt"/>
                <a:ea typeface="+mj-ea"/>
                <a:cs typeface="+mj-cs"/>
                <a:sym typeface="Georgia"/>
              </a:rPr>
              <a:t>Thank You</a:t>
            </a:r>
            <a:endParaRPr lang="en-US" sz="3300">
              <a:solidFill>
                <a:schemeClr val="tx1">
                  <a:lumMod val="85000"/>
                  <a:lumOff val="15000"/>
                </a:schemeClr>
              </a:solidFill>
              <a:latin typeface="+mj-lt"/>
              <a:ea typeface="+mj-ea"/>
              <a:cs typeface="+mj-cs"/>
              <a:sym typeface="Georgia"/>
            </a:endParaRPr>
          </a:p>
        </p:txBody>
      </p:sp>
      <p:pic>
        <p:nvPicPr>
          <p:cNvPr id="407" name="Google Shape;407;p44" descr="A tree with white branches and leaves&#10;&#10;Description automatically generated"/>
          <p:cNvPicPr preferRelativeResize="0"/>
          <p:nvPr/>
        </p:nvPicPr>
        <p:blipFill rotWithShape="1">
          <a:blip r:embed="rId3"/>
          <a:srcRect l="1703" r="5503"/>
          <a:stretch/>
        </p:blipFill>
        <p:spPr>
          <a:xfrm>
            <a:off x="4572000" y="929400"/>
            <a:ext cx="2518564" cy="28599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06"/>
                                        </p:tgtEl>
                                        <p:attrNameLst>
                                          <p:attrName>style.visibility</p:attrName>
                                        </p:attrNameLst>
                                      </p:cBhvr>
                                      <p:to>
                                        <p:strVal val="visible"/>
                                      </p:to>
                                    </p:set>
                                    <p:animEffect transition="in" filter="fade">
                                      <p:cBhvr>
                                        <p:cTn id="7" dur="7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1265751" y="468082"/>
            <a:ext cx="3102795" cy="960668"/>
          </a:xfrm>
          <a:prstGeom prst="rect">
            <a:avLst/>
          </a:prstGeom>
        </p:spPr>
        <p:txBody>
          <a:bodyPr spcFirstLastPara="1" vert="horz" lIns="91440" tIns="45720" rIns="91440" bIns="45720" rtlCol="0" anchor="t" anchorCtr="0">
            <a:normAutofit/>
          </a:bodyPr>
          <a:lstStyle/>
          <a:p>
            <a:pPr marL="12700" lvl="0" indent="0" defTabSz="457200">
              <a:spcAft>
                <a:spcPts val="0"/>
              </a:spcAft>
              <a:buClr>
                <a:schemeClr val="dk1"/>
              </a:buClr>
            </a:pPr>
            <a:r>
              <a:rPr lang="en-US" sz="2400"/>
              <a:t>Design System</a:t>
            </a:r>
          </a:p>
          <a:p>
            <a:pPr marL="12700" lvl="0" indent="0" defTabSz="457200">
              <a:spcAft>
                <a:spcPts val="0"/>
              </a:spcAft>
            </a:pPr>
            <a:endParaRPr lang="en-US" sz="2400"/>
          </a:p>
        </p:txBody>
      </p:sp>
      <p:sp>
        <p:nvSpPr>
          <p:cNvPr id="81" name="Google Shape;81;p10"/>
          <p:cNvSpPr txBox="1"/>
          <p:nvPr/>
        </p:nvSpPr>
        <p:spPr>
          <a:xfrm>
            <a:off x="1056026" y="1035126"/>
            <a:ext cx="4750413" cy="2833216"/>
          </a:xfrm>
          <a:prstGeom prst="rect">
            <a:avLst/>
          </a:prstGeom>
        </p:spPr>
        <p:txBody>
          <a:bodyPr spcFirstLastPara="1" vert="horz" lIns="91440" tIns="45720" rIns="91440" bIns="45720" rtlCol="0" anchorCtr="0">
            <a:noAutofit/>
          </a:bodyPr>
          <a:lstStyle/>
          <a:p>
            <a:pPr marL="0" lvl="0" indent="0">
              <a:lnSpc>
                <a:spcPct val="90000"/>
              </a:lnSpc>
              <a:spcBef>
                <a:spcPts val="1000"/>
              </a:spcBef>
              <a:buClr>
                <a:schemeClr val="accent1"/>
              </a:buClr>
              <a:buSzPts val="1100"/>
              <a:buFont typeface="Wingdings 3" charset="2"/>
              <a:buChar char=""/>
            </a:pPr>
            <a:r>
              <a:rPr lang="en-US" sz="1100" b="1" dirty="0">
                <a:solidFill>
                  <a:srgbClr val="000000"/>
                </a:solidFill>
                <a:sym typeface="Georgia"/>
              </a:rPr>
              <a:t>Introduction:</a:t>
            </a:r>
          </a:p>
          <a:p>
            <a:pPr marL="0" lvl="0" indent="0">
              <a:lnSpc>
                <a:spcPct val="90000"/>
              </a:lnSpc>
              <a:spcBef>
                <a:spcPts val="1000"/>
              </a:spcBef>
              <a:buClr>
                <a:schemeClr val="accent1"/>
              </a:buClr>
              <a:buSzPts val="1100"/>
              <a:buFont typeface="Wingdings 3" charset="2"/>
              <a:buChar char=""/>
            </a:pPr>
            <a:r>
              <a:rPr lang="en-US" sz="1100" dirty="0">
                <a:solidFill>
                  <a:srgbClr val="000000"/>
                </a:solidFill>
                <a:sym typeface="Georgia"/>
              </a:rPr>
              <a:t>Our Design System adheres to the principles and guidelines set forth by Google's Material Design. This system encompasses a harmonious blend of colors, fonts, icons, screen layout dimensions, and a distinctive logo. By following these guidelines, we ensure a consistent and visually pleasing user experience across our digital products.</a:t>
            </a:r>
          </a:p>
          <a:p>
            <a:pPr marL="0" lvl="0" indent="0">
              <a:lnSpc>
                <a:spcPct val="90000"/>
              </a:lnSpc>
              <a:spcBef>
                <a:spcPts val="1000"/>
              </a:spcBef>
              <a:buClr>
                <a:schemeClr val="accent1"/>
              </a:buClr>
              <a:buSzPts val="1100"/>
              <a:buFont typeface="Wingdings 3" charset="2"/>
              <a:buChar char=""/>
            </a:pPr>
            <a:endParaRPr lang="en-US" sz="1100" dirty="0">
              <a:solidFill>
                <a:srgbClr val="000000"/>
              </a:solidFill>
              <a:sym typeface="Georgia"/>
            </a:endParaRPr>
          </a:p>
          <a:p>
            <a:pPr marL="0" lvl="0" indent="0">
              <a:lnSpc>
                <a:spcPct val="90000"/>
              </a:lnSpc>
              <a:spcBef>
                <a:spcPts val="1000"/>
              </a:spcBef>
              <a:buClr>
                <a:schemeClr val="accent1"/>
              </a:buClr>
              <a:buSzPts val="1100"/>
              <a:buFont typeface="Wingdings 3" charset="2"/>
              <a:buChar char=""/>
            </a:pPr>
            <a:r>
              <a:rPr lang="en-US" sz="1100" b="1" dirty="0">
                <a:solidFill>
                  <a:srgbClr val="000000"/>
                </a:solidFill>
                <a:sym typeface="Georgia"/>
              </a:rPr>
              <a:t>Colors:</a:t>
            </a:r>
          </a:p>
          <a:p>
            <a:pPr marL="0" lvl="0" indent="0">
              <a:lnSpc>
                <a:spcPct val="90000"/>
              </a:lnSpc>
              <a:spcBef>
                <a:spcPts val="1000"/>
              </a:spcBef>
              <a:buClr>
                <a:schemeClr val="accent1"/>
              </a:buClr>
              <a:buFont typeface="Wingdings 3" charset="2"/>
              <a:buChar char=""/>
            </a:pPr>
            <a:r>
              <a:rPr lang="en-US" sz="1100" dirty="0">
                <a:solidFill>
                  <a:srgbClr val="000000"/>
                </a:solidFill>
                <a:sym typeface="Georgia"/>
              </a:rPr>
              <a:t>Our color palette is inspired by Google's Material Design color system. It consists of primary, secondary, and accent colors that convey a sense of hierarchy and interactivity. The primary color establishes the overall tone, while secondary and accent colors add depth and emphasize key elements. These colors are carefully chosen to evoke emotions and enhance usability.</a:t>
            </a:r>
          </a:p>
          <a:p>
            <a:pPr marL="0" lvl="0" indent="0">
              <a:lnSpc>
                <a:spcPct val="90000"/>
              </a:lnSpc>
              <a:spcBef>
                <a:spcPts val="1000"/>
              </a:spcBef>
              <a:buClr>
                <a:schemeClr val="accent1"/>
              </a:buClr>
              <a:buSzPts val="1100"/>
              <a:buFont typeface="Wingdings 3" charset="2"/>
              <a:buChar char=""/>
            </a:pPr>
            <a:endParaRPr lang="en-US" sz="1100" dirty="0">
              <a:solidFill>
                <a:srgbClr val="000000"/>
              </a:solidFill>
              <a:sym typeface="Georgia"/>
            </a:endParaRPr>
          </a:p>
          <a:p>
            <a:pPr marL="0" lvl="0" indent="0">
              <a:lnSpc>
                <a:spcPct val="90000"/>
              </a:lnSpc>
              <a:spcBef>
                <a:spcPts val="1000"/>
              </a:spcBef>
              <a:buClr>
                <a:schemeClr val="accent1"/>
              </a:buClr>
              <a:buFont typeface="Wingdings 3" charset="2"/>
              <a:buChar char=""/>
            </a:pPr>
            <a:endParaRPr lang="en-US" sz="1100" dirty="0">
              <a:solidFill>
                <a:srgbClr val="000000"/>
              </a:solidFill>
              <a:sym typeface="Georgia"/>
            </a:endParaRPr>
          </a:p>
        </p:txBody>
      </p:sp>
      <p:pic>
        <p:nvPicPr>
          <p:cNvPr id="80" name="Google Shape;80;p10" descr="A tree with white branches and leaves&#10;&#10;Description automatically generated"/>
          <p:cNvPicPr preferRelativeResize="0"/>
          <p:nvPr/>
        </p:nvPicPr>
        <p:blipFill rotWithShape="1">
          <a:blip r:embed="rId3"/>
          <a:srcRect t="4498"/>
          <a:stretch/>
        </p:blipFill>
        <p:spPr>
          <a:xfrm>
            <a:off x="5581928" y="869110"/>
            <a:ext cx="2999232" cy="2999232"/>
          </a:xfrm>
          <a:prstGeom prst="rect">
            <a:avLst/>
          </a:prstGeom>
          <a:noFill/>
        </p:spPr>
      </p:pic>
      <p:sp>
        <p:nvSpPr>
          <p:cNvPr id="2" name="TextBox 1">
            <a:extLst>
              <a:ext uri="{FF2B5EF4-FFF2-40B4-BE49-F238E27FC236}">
                <a16:creationId xmlns:a16="http://schemas.microsoft.com/office/drawing/2014/main" id="{BC1E930C-014D-6BEE-6F2C-5E14F9EC67C7}"/>
              </a:ext>
            </a:extLst>
          </p:cNvPr>
          <p:cNvSpPr txBox="1"/>
          <p:nvPr/>
        </p:nvSpPr>
        <p:spPr>
          <a:xfrm>
            <a:off x="1056027" y="4108374"/>
            <a:ext cx="3187377" cy="847411"/>
          </a:xfrm>
          <a:prstGeom prst="rect">
            <a:avLst/>
          </a:prstGeom>
          <a:noFill/>
        </p:spPr>
        <p:txBody>
          <a:bodyPr wrap="square" rtlCol="0">
            <a:spAutoFit/>
          </a:bodyPr>
          <a:lstStyle/>
          <a:p>
            <a:pPr marL="0" lvl="0" indent="0">
              <a:lnSpc>
                <a:spcPct val="90000"/>
              </a:lnSpc>
              <a:spcBef>
                <a:spcPts val="1000"/>
              </a:spcBef>
              <a:buClr>
                <a:schemeClr val="accent1"/>
              </a:buClr>
              <a:buSzPts val="1100"/>
              <a:buFont typeface="Wingdings 3" charset="2"/>
              <a:buChar char=""/>
            </a:pPr>
            <a:r>
              <a:rPr lang="en-US" sz="1200" b="1" dirty="0">
                <a:solidFill>
                  <a:srgbClr val="000000"/>
                </a:solidFill>
                <a:sym typeface="Georgia"/>
              </a:rPr>
              <a:t>Primary Color: #FFFFFF</a:t>
            </a:r>
          </a:p>
          <a:p>
            <a:pPr marL="0" lvl="0" indent="0">
              <a:lnSpc>
                <a:spcPct val="90000"/>
              </a:lnSpc>
              <a:spcBef>
                <a:spcPts val="1000"/>
              </a:spcBef>
              <a:buClr>
                <a:schemeClr val="accent1"/>
              </a:buClr>
              <a:buSzPts val="1100"/>
              <a:buFont typeface="Wingdings 3" charset="2"/>
              <a:buChar char=""/>
            </a:pPr>
            <a:r>
              <a:rPr lang="en-US" sz="1200" b="1" dirty="0">
                <a:solidFill>
                  <a:srgbClr val="000000"/>
                </a:solidFill>
                <a:sym typeface="Georgia"/>
              </a:rPr>
              <a:t>Secondary Color: #1B2E10</a:t>
            </a:r>
          </a:p>
          <a:p>
            <a:pPr marL="0" lvl="0" indent="0">
              <a:lnSpc>
                <a:spcPct val="90000"/>
              </a:lnSpc>
              <a:spcBef>
                <a:spcPts val="1000"/>
              </a:spcBef>
              <a:buClr>
                <a:schemeClr val="accent1"/>
              </a:buClr>
              <a:buSzPts val="1100"/>
              <a:buFont typeface="Wingdings 3" charset="2"/>
              <a:buChar char=""/>
            </a:pPr>
            <a:r>
              <a:rPr lang="en-US" sz="1200" b="1" dirty="0">
                <a:solidFill>
                  <a:srgbClr val="000000"/>
                </a:solidFill>
                <a:sym typeface="Georgia"/>
              </a:rPr>
              <a:t>Accent Color: #CACCAC, #D5E7C8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85"/>
        <p:cNvGrpSpPr/>
        <p:nvPr/>
      </p:nvGrpSpPr>
      <p:grpSpPr>
        <a:xfrm>
          <a:off x="0" y="0"/>
          <a:ext cx="0" cy="0"/>
          <a:chOff x="0" y="0"/>
          <a:chExt cx="0" cy="0"/>
        </a:xfrm>
      </p:grpSpPr>
      <p:sp>
        <p:nvSpPr>
          <p:cNvPr id="86" name="Google Shape;86;p11"/>
          <p:cNvSpPr txBox="1">
            <a:spLocks noGrp="1"/>
          </p:cNvSpPr>
          <p:nvPr>
            <p:ph type="title"/>
          </p:nvPr>
        </p:nvSpPr>
        <p:spPr>
          <a:xfrm>
            <a:off x="1286326" y="376642"/>
            <a:ext cx="3475100" cy="960668"/>
          </a:xfrm>
          <a:prstGeom prst="rect">
            <a:avLst/>
          </a:prstGeom>
        </p:spPr>
        <p:txBody>
          <a:bodyPr spcFirstLastPara="1" vert="horz" lIns="91440" tIns="45720" rIns="91440" bIns="45720" rtlCol="0" anchor="t" anchorCtr="0">
            <a:normAutofit/>
          </a:bodyPr>
          <a:lstStyle/>
          <a:p>
            <a:pPr marL="12700" lvl="0" indent="0" defTabSz="457200">
              <a:spcAft>
                <a:spcPts val="0"/>
              </a:spcAft>
            </a:pPr>
            <a:r>
              <a:rPr lang="en-US" sz="3600" dirty="0"/>
              <a:t>Design System</a:t>
            </a:r>
          </a:p>
          <a:p>
            <a:pPr marL="12700" lvl="0" indent="0" defTabSz="457200">
              <a:spcAft>
                <a:spcPts val="0"/>
              </a:spcAft>
            </a:pPr>
            <a:endParaRPr lang="en-US" sz="3600" dirty="0"/>
          </a:p>
        </p:txBody>
      </p:sp>
      <p:sp>
        <p:nvSpPr>
          <p:cNvPr id="88" name="Google Shape;88;p11"/>
          <p:cNvSpPr txBox="1"/>
          <p:nvPr/>
        </p:nvSpPr>
        <p:spPr>
          <a:xfrm>
            <a:off x="1097905" y="1085128"/>
            <a:ext cx="4569402" cy="3334258"/>
          </a:xfrm>
          <a:prstGeom prst="rect">
            <a:avLst/>
          </a:prstGeom>
        </p:spPr>
        <p:txBody>
          <a:bodyPr spcFirstLastPara="1" vert="horz" lIns="91440" tIns="45720" rIns="91440" bIns="45720" rtlCol="0" anchorCtr="0">
            <a:noAutofit/>
          </a:bodyPr>
          <a:lstStyle/>
          <a:p>
            <a:pPr marL="0" lvl="0" indent="0">
              <a:lnSpc>
                <a:spcPct val="90000"/>
              </a:lnSpc>
              <a:spcBef>
                <a:spcPts val="1000"/>
              </a:spcBef>
              <a:buClr>
                <a:schemeClr val="accent1"/>
              </a:buClr>
              <a:buSzPts val="1100"/>
              <a:buFont typeface="Wingdings 3" charset="2"/>
              <a:buChar char=""/>
            </a:pPr>
            <a:r>
              <a:rPr lang="en-US" sz="1100" b="1" dirty="0">
                <a:solidFill>
                  <a:schemeClr val="tx1">
                    <a:lumMod val="75000"/>
                    <a:lumOff val="25000"/>
                  </a:schemeClr>
                </a:solidFill>
                <a:sym typeface="Georgia"/>
              </a:rPr>
              <a:t>Fonts:</a:t>
            </a:r>
          </a:p>
          <a:p>
            <a:pPr marL="0" lvl="0" indent="0">
              <a:lnSpc>
                <a:spcPct val="90000"/>
              </a:lnSpc>
              <a:spcBef>
                <a:spcPts val="1000"/>
              </a:spcBef>
              <a:buClr>
                <a:schemeClr val="accent1"/>
              </a:buClr>
              <a:buSzPts val="1100"/>
              <a:buFont typeface="Wingdings 3" charset="2"/>
              <a:buChar char=""/>
            </a:pPr>
            <a:r>
              <a:rPr lang="en-US" sz="1100" dirty="0">
                <a:solidFill>
                  <a:schemeClr val="tx1">
                    <a:lumMod val="75000"/>
                    <a:lumOff val="25000"/>
                  </a:schemeClr>
                </a:solidFill>
                <a:sym typeface="Georgia"/>
              </a:rPr>
              <a:t>Typography plays a pivotal role in user communication. We employ Google's recommended fonts to ensure legibility and aesthetics.</a:t>
            </a:r>
            <a:endParaRPr lang="en-US" sz="1100" b="1" dirty="0">
              <a:solidFill>
                <a:schemeClr val="tx1">
                  <a:lumMod val="75000"/>
                  <a:lumOff val="25000"/>
                </a:schemeClr>
              </a:solidFill>
              <a:sym typeface="Georgia"/>
            </a:endParaRPr>
          </a:p>
          <a:p>
            <a:pPr marL="0" lvl="0" indent="0">
              <a:lnSpc>
                <a:spcPct val="90000"/>
              </a:lnSpc>
              <a:spcBef>
                <a:spcPts val="1000"/>
              </a:spcBef>
              <a:buClr>
                <a:schemeClr val="accent1"/>
              </a:buClr>
              <a:buSzPts val="1100"/>
              <a:buFont typeface="Wingdings 3" charset="2"/>
              <a:buChar char=""/>
            </a:pPr>
            <a:r>
              <a:rPr lang="en-US" sz="1100" b="1" dirty="0">
                <a:solidFill>
                  <a:schemeClr val="tx1">
                    <a:lumMod val="75000"/>
                    <a:lumOff val="25000"/>
                  </a:schemeClr>
                </a:solidFill>
                <a:sym typeface="Georgia"/>
              </a:rPr>
              <a:t>Icons:</a:t>
            </a:r>
          </a:p>
          <a:p>
            <a:pPr marL="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Icons are essential for conveying information quickly and intuitively. We utilize a library of icons following Google's Material Design icons. These icons maintain a consistent visual language that enhances the user's ability to understand and navigate our products.</a:t>
            </a:r>
          </a:p>
          <a:p>
            <a:pPr marL="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Dimensions of Screen Layout:</a:t>
            </a:r>
          </a:p>
          <a:p>
            <a:pPr marL="0" lvl="0" indent="0">
              <a:lnSpc>
                <a:spcPct val="90000"/>
              </a:lnSpc>
              <a:spcBef>
                <a:spcPts val="1000"/>
              </a:spcBef>
              <a:buClr>
                <a:schemeClr val="accent1"/>
              </a:buClr>
              <a:buFont typeface="Wingdings 3" charset="2"/>
              <a:buChar char=""/>
            </a:pPr>
            <a:r>
              <a:rPr lang="en-US" sz="1100" dirty="0">
                <a:solidFill>
                  <a:schemeClr val="tx1">
                    <a:lumMod val="75000"/>
                    <a:lumOff val="25000"/>
                  </a:schemeClr>
                </a:solidFill>
                <a:sym typeface="Georgia"/>
              </a:rPr>
              <a:t>Our screen layout dimensions are designed to be responsive and adaptable, catering to various devices and screen sizes. We follow Google's responsive layout guidelines to ensure that our content remains visually appealing and accessible across different platforms.</a:t>
            </a:r>
          </a:p>
          <a:p>
            <a:pPr marL="0" lvl="0" indent="0">
              <a:lnSpc>
                <a:spcPct val="90000"/>
              </a:lnSpc>
              <a:spcBef>
                <a:spcPts val="1000"/>
              </a:spcBef>
              <a:buClr>
                <a:schemeClr val="accent1"/>
              </a:buClr>
              <a:buFont typeface="Wingdings 3" charset="2"/>
              <a:buChar char=""/>
            </a:pPr>
            <a:endParaRPr lang="en-US" sz="1100" dirty="0">
              <a:solidFill>
                <a:schemeClr val="tx1">
                  <a:lumMod val="75000"/>
                  <a:lumOff val="25000"/>
                </a:schemeClr>
              </a:solidFill>
              <a:sym typeface="Georgia"/>
            </a:endParaRPr>
          </a:p>
          <a:p>
            <a:pPr marL="0" lvl="0" indent="0">
              <a:lnSpc>
                <a:spcPct val="90000"/>
              </a:lnSpc>
              <a:spcBef>
                <a:spcPts val="1000"/>
              </a:spcBef>
              <a:buClr>
                <a:schemeClr val="accent1"/>
              </a:buClr>
              <a:buFont typeface="Wingdings 3" charset="2"/>
              <a:buChar char=""/>
            </a:pPr>
            <a:r>
              <a:rPr lang="en-US" sz="1100" b="1" dirty="0">
                <a:solidFill>
                  <a:schemeClr val="tx1">
                    <a:lumMod val="75000"/>
                    <a:lumOff val="25000"/>
                  </a:schemeClr>
                </a:solidFill>
                <a:sym typeface="Georgia"/>
              </a:rPr>
              <a:t>Mobile Layout: 393 x 852</a:t>
            </a:r>
          </a:p>
          <a:p>
            <a:pPr marL="0" lvl="0" indent="0">
              <a:lnSpc>
                <a:spcPct val="90000"/>
              </a:lnSpc>
              <a:spcBef>
                <a:spcPts val="1000"/>
              </a:spcBef>
              <a:buClr>
                <a:schemeClr val="accent1"/>
              </a:buClr>
              <a:buSzPts val="1100"/>
              <a:buFont typeface="Wingdings 3" charset="2"/>
              <a:buChar char=""/>
            </a:pPr>
            <a:endParaRPr lang="en-US" sz="1100" dirty="0">
              <a:solidFill>
                <a:schemeClr val="tx1">
                  <a:lumMod val="75000"/>
                  <a:lumOff val="25000"/>
                </a:schemeClr>
              </a:solidFill>
              <a:sym typeface="Georgia"/>
            </a:endParaRPr>
          </a:p>
          <a:p>
            <a:pPr marL="0" lvl="0" indent="0">
              <a:lnSpc>
                <a:spcPct val="90000"/>
              </a:lnSpc>
              <a:spcBef>
                <a:spcPts val="1000"/>
              </a:spcBef>
              <a:buClr>
                <a:schemeClr val="accent1"/>
              </a:buClr>
              <a:buFont typeface="Wingdings 3" charset="2"/>
              <a:buChar char=""/>
            </a:pPr>
            <a:endParaRPr lang="en-US" sz="1100" b="1" dirty="0">
              <a:solidFill>
                <a:schemeClr val="tx1">
                  <a:lumMod val="75000"/>
                  <a:lumOff val="25000"/>
                </a:schemeClr>
              </a:solidFill>
              <a:sym typeface="Georgia"/>
            </a:endParaRPr>
          </a:p>
        </p:txBody>
      </p:sp>
      <p:pic>
        <p:nvPicPr>
          <p:cNvPr id="87" name="Google Shape;87;p11" descr="A tree with white branches and leaves&#10;&#10;Description automatically generated"/>
          <p:cNvPicPr preferRelativeResize="0"/>
          <p:nvPr/>
        </p:nvPicPr>
        <p:blipFill rotWithShape="1">
          <a:blip r:embed="rId3"/>
          <a:srcRect t="4498"/>
          <a:stretch/>
        </p:blipFill>
        <p:spPr>
          <a:xfrm>
            <a:off x="5667307" y="956213"/>
            <a:ext cx="3000986" cy="3001049"/>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2"/>
          <p:cNvSpPr/>
          <p:nvPr/>
        </p:nvSpPr>
        <p:spPr>
          <a:xfrm>
            <a:off x="2283938" y="1098450"/>
            <a:ext cx="2066100" cy="418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2"/>
          <p:cNvSpPr txBox="1">
            <a:spLocks noGrp="1"/>
          </p:cNvSpPr>
          <p:nvPr>
            <p:ph type="title"/>
          </p:nvPr>
        </p:nvSpPr>
        <p:spPr>
          <a:xfrm>
            <a:off x="1376147" y="499426"/>
            <a:ext cx="30444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solidFill>
                  <a:srgbClr val="632423"/>
                </a:solidFill>
              </a:rPr>
              <a:t>Design System</a:t>
            </a:r>
            <a:endParaRPr dirty="0">
              <a:solidFill>
                <a:srgbClr val="632423"/>
              </a:solidFill>
            </a:endParaRPr>
          </a:p>
        </p:txBody>
      </p:sp>
      <p:pic>
        <p:nvPicPr>
          <p:cNvPr id="95" name="Google Shape;95;p12" descr="A tree with white branches and leaves&#10;&#10;Description automatically generated"/>
          <p:cNvPicPr preferRelativeResize="0"/>
          <p:nvPr/>
        </p:nvPicPr>
        <p:blipFill rotWithShape="1">
          <a:blip r:embed="rId3">
            <a:alphaModFix/>
          </a:blip>
          <a:srcRect t="4498"/>
          <a:stretch/>
        </p:blipFill>
        <p:spPr>
          <a:xfrm>
            <a:off x="7696200" y="48385"/>
            <a:ext cx="1301243" cy="1301243"/>
          </a:xfrm>
          <a:prstGeom prst="rect">
            <a:avLst/>
          </a:prstGeom>
          <a:noFill/>
          <a:ln>
            <a:noFill/>
          </a:ln>
        </p:spPr>
      </p:pic>
      <p:pic>
        <p:nvPicPr>
          <p:cNvPr id="96" name="Google Shape;96;p12"/>
          <p:cNvPicPr preferRelativeResize="0"/>
          <p:nvPr/>
        </p:nvPicPr>
        <p:blipFill rotWithShape="1">
          <a:blip r:embed="rId4">
            <a:alphaModFix/>
          </a:blip>
          <a:srcRect l="31720" t="3035" r="10194"/>
          <a:stretch/>
        </p:blipFill>
        <p:spPr>
          <a:xfrm>
            <a:off x="2365663" y="1142027"/>
            <a:ext cx="1836150" cy="3666701"/>
          </a:xfrm>
          <a:prstGeom prst="rect">
            <a:avLst/>
          </a:prstGeom>
          <a:noFill/>
          <a:ln>
            <a:noFill/>
          </a:ln>
        </p:spPr>
      </p:pic>
      <p:sp>
        <p:nvSpPr>
          <p:cNvPr id="97" name="Google Shape;97;p12"/>
          <p:cNvSpPr txBox="1"/>
          <p:nvPr/>
        </p:nvSpPr>
        <p:spPr>
          <a:xfrm>
            <a:off x="2667513" y="2345100"/>
            <a:ext cx="1301400" cy="1386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Georgia"/>
              <a:ea typeface="Georgia"/>
              <a:cs typeface="Georgia"/>
              <a:sym typeface="Georgia"/>
            </a:endParaRPr>
          </a:p>
        </p:txBody>
      </p:sp>
      <p:cxnSp>
        <p:nvCxnSpPr>
          <p:cNvPr id="98" name="Google Shape;98;p12"/>
          <p:cNvCxnSpPr>
            <a:stCxn id="97" idx="1"/>
          </p:cNvCxnSpPr>
          <p:nvPr/>
        </p:nvCxnSpPr>
        <p:spPr>
          <a:xfrm flipH="1">
            <a:off x="1847913" y="3038100"/>
            <a:ext cx="819600" cy="4500"/>
          </a:xfrm>
          <a:prstGeom prst="straightConnector1">
            <a:avLst/>
          </a:prstGeom>
          <a:noFill/>
          <a:ln w="9525" cap="flat" cmpd="sng">
            <a:solidFill>
              <a:schemeClr val="dk2"/>
            </a:solidFill>
            <a:prstDash val="solid"/>
            <a:round/>
            <a:headEnd type="none" w="med" len="med"/>
            <a:tailEnd type="none" w="med" len="med"/>
          </a:ln>
        </p:spPr>
      </p:cxnSp>
      <p:pic>
        <p:nvPicPr>
          <p:cNvPr id="99" name="Google Shape;99;p12"/>
          <p:cNvPicPr preferRelativeResize="0"/>
          <p:nvPr/>
        </p:nvPicPr>
        <p:blipFill rotWithShape="1">
          <a:blip r:embed="rId5">
            <a:alphaModFix/>
          </a:blip>
          <a:srcRect l="31999" t="2780" r="9850"/>
          <a:stretch/>
        </p:blipFill>
        <p:spPr>
          <a:xfrm>
            <a:off x="5360103" y="1182500"/>
            <a:ext cx="1836150" cy="3672901"/>
          </a:xfrm>
          <a:prstGeom prst="rect">
            <a:avLst/>
          </a:prstGeom>
          <a:noFill/>
          <a:ln>
            <a:noFill/>
          </a:ln>
        </p:spPr>
      </p:pic>
      <p:cxnSp>
        <p:nvCxnSpPr>
          <p:cNvPr id="100" name="Google Shape;100;p12"/>
          <p:cNvCxnSpPr/>
          <p:nvPr/>
        </p:nvCxnSpPr>
        <p:spPr>
          <a:xfrm rot="10800000">
            <a:off x="1551638" y="4516269"/>
            <a:ext cx="880500" cy="0"/>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01;p12"/>
          <p:cNvCxnSpPr/>
          <p:nvPr/>
        </p:nvCxnSpPr>
        <p:spPr>
          <a:xfrm>
            <a:off x="6783790" y="3460975"/>
            <a:ext cx="1307700" cy="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02;p12"/>
          <p:cNvCxnSpPr/>
          <p:nvPr/>
        </p:nvCxnSpPr>
        <p:spPr>
          <a:xfrm>
            <a:off x="6740215" y="2362525"/>
            <a:ext cx="1403700" cy="8700"/>
          </a:xfrm>
          <a:prstGeom prst="straightConnector1">
            <a:avLst/>
          </a:prstGeom>
          <a:noFill/>
          <a:ln w="9525" cap="flat" cmpd="sng">
            <a:solidFill>
              <a:schemeClr val="dk2"/>
            </a:solidFill>
            <a:prstDash val="solid"/>
            <a:round/>
            <a:headEnd type="none" w="med" len="med"/>
            <a:tailEnd type="none" w="med" len="med"/>
          </a:ln>
        </p:spPr>
      </p:cxnSp>
      <p:sp>
        <p:nvSpPr>
          <p:cNvPr id="103" name="Google Shape;103;p12"/>
          <p:cNvSpPr txBox="1"/>
          <p:nvPr/>
        </p:nvSpPr>
        <p:spPr>
          <a:xfrm>
            <a:off x="1098212" y="2839350"/>
            <a:ext cx="858603"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Georgia"/>
                <a:ea typeface="Georgia"/>
                <a:cs typeface="Georgia"/>
                <a:sym typeface="Georgia"/>
              </a:rPr>
              <a:t>LOGO</a:t>
            </a:r>
            <a:endParaRPr dirty="0">
              <a:latin typeface="Georgia"/>
              <a:ea typeface="Georgia"/>
              <a:cs typeface="Georgia"/>
              <a:sym typeface="Georgia"/>
            </a:endParaRPr>
          </a:p>
        </p:txBody>
      </p:sp>
      <p:sp>
        <p:nvSpPr>
          <p:cNvPr id="104" name="Google Shape;104;p12"/>
          <p:cNvSpPr txBox="1"/>
          <p:nvPr/>
        </p:nvSpPr>
        <p:spPr>
          <a:xfrm>
            <a:off x="1003563" y="3417400"/>
            <a:ext cx="1301400" cy="13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200">
                <a:solidFill>
                  <a:schemeClr val="dk1"/>
                </a:solidFill>
                <a:highlight>
                  <a:srgbClr val="FFFFFF"/>
                </a:highlight>
              </a:rPr>
              <a:t>Screen Dimensions</a:t>
            </a:r>
            <a:r>
              <a:rPr lang="en-US"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1200"/>
              </a:spcBef>
              <a:spcAft>
                <a:spcPts val="1200"/>
              </a:spcAft>
              <a:buNone/>
            </a:pPr>
            <a:r>
              <a:rPr lang="en-US" sz="1000">
                <a:solidFill>
                  <a:srgbClr val="ED3024"/>
                </a:solidFill>
                <a:highlight>
                  <a:srgbClr val="FFFFFF"/>
                </a:highlight>
              </a:rPr>
              <a:t>Iphone 14 pro frame 393 X 852</a:t>
            </a:r>
            <a:endParaRPr>
              <a:latin typeface="Georgia"/>
              <a:ea typeface="Georgia"/>
              <a:cs typeface="Georgia"/>
              <a:sym typeface="Georgia"/>
            </a:endParaRPr>
          </a:p>
        </p:txBody>
      </p:sp>
      <p:sp>
        <p:nvSpPr>
          <p:cNvPr id="105" name="Google Shape;105;p12"/>
          <p:cNvSpPr txBox="1"/>
          <p:nvPr/>
        </p:nvSpPr>
        <p:spPr>
          <a:xfrm>
            <a:off x="7298140" y="1680675"/>
            <a:ext cx="3120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solidFill>
                  <a:schemeClr val="dk1"/>
                </a:solidFill>
                <a:highlight>
                  <a:srgbClr val="FFFFFF"/>
                </a:highlight>
              </a:rPr>
              <a:t>Primary Color</a:t>
            </a:r>
            <a:r>
              <a:rPr lang="en-US" sz="1100">
                <a:solidFill>
                  <a:schemeClr val="dk1"/>
                </a:solidFill>
                <a:highlight>
                  <a:srgbClr val="FFFFFF"/>
                </a:highlight>
              </a:rPr>
              <a:t>					</a:t>
            </a:r>
            <a:r>
              <a:rPr lang="en-US" sz="1200">
                <a:solidFill>
                  <a:schemeClr val="dk1"/>
                </a:solidFill>
                <a:highlight>
                  <a:srgbClr val="FFFFFF"/>
                </a:highlight>
              </a:rPr>
              <a:t>#FFFFFF</a:t>
            </a:r>
            <a:r>
              <a:rPr lang="en-US" sz="1100">
                <a:solidFill>
                  <a:schemeClr val="dk1"/>
                </a:solidFill>
                <a:highlight>
                  <a:srgbClr val="FFFFFF"/>
                </a:highlight>
              </a:rPr>
              <a:t>				</a:t>
            </a:r>
            <a:r>
              <a:rPr lang="en-US" sz="1000">
                <a:solidFill>
                  <a:srgbClr val="ED3024"/>
                </a:solidFill>
                <a:highlight>
                  <a:srgbClr val="FFFFFF"/>
                </a:highlight>
              </a:rPr>
              <a:t>Background Color </a:t>
            </a:r>
            <a:r>
              <a:rPr lang="en-US" sz="1100">
                <a:solidFill>
                  <a:schemeClr val="dk1"/>
                </a:solidFill>
              </a:rPr>
              <a:t>	</a:t>
            </a:r>
            <a:endParaRPr sz="1100">
              <a:solidFill>
                <a:schemeClr val="dk1"/>
              </a:solidFill>
            </a:endParaRPr>
          </a:p>
        </p:txBody>
      </p:sp>
      <p:sp>
        <p:nvSpPr>
          <p:cNvPr id="106" name="Google Shape;106;p12"/>
          <p:cNvSpPr txBox="1"/>
          <p:nvPr/>
        </p:nvSpPr>
        <p:spPr>
          <a:xfrm>
            <a:off x="7245840" y="3460975"/>
            <a:ext cx="3000000" cy="101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800" b="1">
                <a:solidFill>
                  <a:schemeClr val="dk1"/>
                </a:solidFill>
                <a:highlight>
                  <a:srgbClr val="FFFFFF"/>
                </a:highlight>
              </a:rPr>
              <a:t>Secondary Color</a:t>
            </a:r>
            <a:endParaRPr sz="800" b="1">
              <a:solidFill>
                <a:schemeClr val="dk1"/>
              </a:solidFill>
              <a:highlight>
                <a:srgbClr val="FFFFFF"/>
              </a:highlight>
            </a:endParaRPr>
          </a:p>
          <a:p>
            <a:pPr marL="0" lvl="0" indent="0" algn="l" rtl="0">
              <a:lnSpc>
                <a:spcPct val="115000"/>
              </a:lnSpc>
              <a:spcBef>
                <a:spcPts val="1200"/>
              </a:spcBef>
              <a:spcAft>
                <a:spcPts val="0"/>
              </a:spcAft>
              <a:buNone/>
            </a:pPr>
            <a:r>
              <a:rPr lang="en-US" sz="1200">
                <a:solidFill>
                  <a:schemeClr val="dk1"/>
                </a:solidFill>
                <a:highlight>
                  <a:srgbClr val="FFFFFF"/>
                </a:highlight>
              </a:rPr>
              <a:t>#1B2E10</a:t>
            </a:r>
            <a:endParaRPr sz="1200">
              <a:solidFill>
                <a:schemeClr val="dk1"/>
              </a:solidFill>
              <a:highlight>
                <a:srgbClr val="FFFFFF"/>
              </a:highlight>
            </a:endParaRPr>
          </a:p>
          <a:p>
            <a:pPr marL="0" lvl="0" indent="0" algn="l" rtl="0">
              <a:lnSpc>
                <a:spcPct val="115000"/>
              </a:lnSpc>
              <a:spcBef>
                <a:spcPts val="1200"/>
              </a:spcBef>
              <a:spcAft>
                <a:spcPts val="1200"/>
              </a:spcAft>
              <a:buNone/>
            </a:pPr>
            <a:r>
              <a:rPr lang="en-US" sz="1000">
                <a:solidFill>
                  <a:srgbClr val="ED3024"/>
                </a:solidFill>
                <a:highlight>
                  <a:srgbClr val="FFFFFF"/>
                </a:highlight>
              </a:rPr>
              <a:t>Heading, sub-heading Color </a:t>
            </a:r>
            <a:r>
              <a:rPr lang="en-US" sz="1100">
                <a:solidFill>
                  <a:schemeClr val="dk1"/>
                </a:solidFill>
              </a:rPr>
              <a:t>	</a:t>
            </a:r>
            <a:endParaRPr sz="1100">
              <a:solidFill>
                <a:schemeClr val="dk1"/>
              </a:solidFill>
            </a:endParaRPr>
          </a:p>
        </p:txBody>
      </p:sp>
      <p:cxnSp>
        <p:nvCxnSpPr>
          <p:cNvPr id="107" name="Google Shape;107;p12"/>
          <p:cNvCxnSpPr/>
          <p:nvPr/>
        </p:nvCxnSpPr>
        <p:spPr>
          <a:xfrm rot="10800000">
            <a:off x="1821963" y="1264100"/>
            <a:ext cx="470700" cy="0"/>
          </a:xfrm>
          <a:prstGeom prst="straightConnector1">
            <a:avLst/>
          </a:prstGeom>
          <a:noFill/>
          <a:ln w="9525" cap="flat" cmpd="sng">
            <a:solidFill>
              <a:schemeClr val="dk2"/>
            </a:solidFill>
            <a:prstDash val="solid"/>
            <a:round/>
            <a:headEnd type="none" w="med" len="med"/>
            <a:tailEnd type="none" w="med" len="med"/>
          </a:ln>
        </p:spPr>
      </p:cxnSp>
      <p:sp>
        <p:nvSpPr>
          <p:cNvPr id="108" name="Google Shape;108;p12"/>
          <p:cNvSpPr txBox="1"/>
          <p:nvPr/>
        </p:nvSpPr>
        <p:spPr>
          <a:xfrm>
            <a:off x="1003563" y="1306050"/>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ED3024"/>
                </a:solidFill>
                <a:latin typeface="Georgia"/>
                <a:ea typeface="Georgia"/>
                <a:cs typeface="Georgia"/>
                <a:sym typeface="Georgia"/>
              </a:rPr>
              <a:t>Topbar dimensions</a:t>
            </a:r>
            <a:endParaRPr sz="800" b="1">
              <a:solidFill>
                <a:srgbClr val="ED3024"/>
              </a:solidFill>
              <a:latin typeface="Georgia"/>
              <a:ea typeface="Georgia"/>
              <a:cs typeface="Georgia"/>
              <a:sym typeface="Georgia"/>
            </a:endParaRPr>
          </a:p>
          <a:p>
            <a:pPr marL="0" lvl="0" indent="0" algn="l" rtl="0">
              <a:spcBef>
                <a:spcPts val="0"/>
              </a:spcBef>
              <a:spcAft>
                <a:spcPts val="0"/>
              </a:spcAft>
              <a:buNone/>
            </a:pPr>
            <a:r>
              <a:rPr lang="en-US" sz="800">
                <a:solidFill>
                  <a:schemeClr val="dk1"/>
                </a:solidFill>
                <a:latin typeface="Georgia"/>
                <a:ea typeface="Georgia"/>
                <a:cs typeface="Georgia"/>
                <a:sym typeface="Georgia"/>
              </a:rPr>
              <a:t>393 x 55</a:t>
            </a:r>
            <a:endParaRPr sz="1500" b="1">
              <a:latin typeface="Georgia"/>
              <a:ea typeface="Georgia"/>
              <a:cs typeface="Georgia"/>
              <a:sym typeface="Georgia"/>
            </a:endParaRPr>
          </a:p>
        </p:txBody>
      </p:sp>
      <p:cxnSp>
        <p:nvCxnSpPr>
          <p:cNvPr id="109" name="Google Shape;109;p12"/>
          <p:cNvCxnSpPr/>
          <p:nvPr/>
        </p:nvCxnSpPr>
        <p:spPr>
          <a:xfrm rot="10800000" flipH="1">
            <a:off x="3373663" y="3478525"/>
            <a:ext cx="1011300" cy="52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2"/>
          <p:cNvSpPr txBox="1"/>
          <p:nvPr/>
        </p:nvSpPr>
        <p:spPr>
          <a:xfrm>
            <a:off x="4262513" y="3417400"/>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latin typeface="Georgia"/>
                <a:ea typeface="Georgia"/>
                <a:cs typeface="Georgia"/>
                <a:sym typeface="Georgia"/>
              </a:rPr>
              <a:t>#</a:t>
            </a:r>
            <a:r>
              <a:rPr lang="en-US" sz="1200">
                <a:solidFill>
                  <a:schemeClr val="dk1"/>
                </a:solidFill>
                <a:highlight>
                  <a:srgbClr val="FFFFFF"/>
                </a:highlight>
              </a:rPr>
              <a:t>CACCAC</a:t>
            </a:r>
            <a:endParaRPr sz="800" b="1">
              <a:latin typeface="Georgia"/>
              <a:ea typeface="Georgia"/>
              <a:cs typeface="Georgia"/>
              <a:sym typeface="Georgia"/>
            </a:endParaRPr>
          </a:p>
          <a:p>
            <a:pPr marL="0" lvl="0" indent="0" algn="l" rtl="0">
              <a:spcBef>
                <a:spcPts val="0"/>
              </a:spcBef>
              <a:spcAft>
                <a:spcPts val="0"/>
              </a:spcAft>
              <a:buNone/>
            </a:pPr>
            <a:r>
              <a:rPr lang="en-US" sz="800" b="1">
                <a:solidFill>
                  <a:srgbClr val="ED3024"/>
                </a:solidFill>
                <a:latin typeface="Georgia"/>
                <a:ea typeface="Georgia"/>
                <a:cs typeface="Georgia"/>
                <a:sym typeface="Georgia"/>
              </a:rPr>
              <a:t>Secondary Color</a:t>
            </a:r>
            <a:endParaRPr sz="800" b="1">
              <a:solidFill>
                <a:srgbClr val="ED3024"/>
              </a:solidFill>
              <a:latin typeface="Georgia"/>
              <a:ea typeface="Georgia"/>
              <a:cs typeface="Georgia"/>
              <a:sym typeface="Georgia"/>
            </a:endParaRPr>
          </a:p>
          <a:p>
            <a:pPr marL="0" lvl="0" indent="0" algn="l" rtl="0">
              <a:spcBef>
                <a:spcPts val="0"/>
              </a:spcBef>
              <a:spcAft>
                <a:spcPts val="0"/>
              </a:spcAft>
              <a:buNone/>
            </a:pPr>
            <a:r>
              <a:rPr lang="en-US" sz="800" b="1">
                <a:solidFill>
                  <a:srgbClr val="ED3024"/>
                </a:solidFill>
                <a:latin typeface="Georgia"/>
                <a:ea typeface="Georgia"/>
                <a:cs typeface="Georgia"/>
                <a:sym typeface="Georgia"/>
              </a:rPr>
              <a:t>Used for Background color</a:t>
            </a:r>
            <a:endParaRPr sz="800" b="1">
              <a:solidFill>
                <a:srgbClr val="ED3024"/>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1223900" y="515502"/>
            <a:ext cx="30444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solidFill>
                  <a:srgbClr val="632423"/>
                </a:solidFill>
              </a:rPr>
              <a:t>Design System</a:t>
            </a:r>
            <a:endParaRPr dirty="0">
              <a:solidFill>
                <a:srgbClr val="632423"/>
              </a:solidFill>
            </a:endParaRPr>
          </a:p>
        </p:txBody>
      </p:sp>
      <p:pic>
        <p:nvPicPr>
          <p:cNvPr id="116" name="Google Shape;116;p13" descr="A tree with white branches and leaves&#10;&#10;Description automatically generated"/>
          <p:cNvPicPr preferRelativeResize="0"/>
          <p:nvPr/>
        </p:nvPicPr>
        <p:blipFill rotWithShape="1">
          <a:blip r:embed="rId3">
            <a:alphaModFix/>
          </a:blip>
          <a:srcRect t="4498"/>
          <a:stretch/>
        </p:blipFill>
        <p:spPr>
          <a:xfrm>
            <a:off x="7696200" y="48385"/>
            <a:ext cx="1301243" cy="1301243"/>
          </a:xfrm>
          <a:prstGeom prst="rect">
            <a:avLst/>
          </a:prstGeom>
          <a:noFill/>
          <a:ln>
            <a:noFill/>
          </a:ln>
        </p:spPr>
      </p:pic>
      <p:pic>
        <p:nvPicPr>
          <p:cNvPr id="117" name="Google Shape;117;p13"/>
          <p:cNvPicPr preferRelativeResize="0"/>
          <p:nvPr/>
        </p:nvPicPr>
        <p:blipFill rotWithShape="1">
          <a:blip r:embed="rId4">
            <a:alphaModFix/>
          </a:blip>
          <a:srcRect l="31501" t="2486" r="9094"/>
          <a:stretch/>
        </p:blipFill>
        <p:spPr>
          <a:xfrm>
            <a:off x="1952775" y="1255700"/>
            <a:ext cx="1883051" cy="3697723"/>
          </a:xfrm>
          <a:prstGeom prst="rect">
            <a:avLst/>
          </a:prstGeom>
          <a:noFill/>
          <a:ln>
            <a:noFill/>
          </a:ln>
        </p:spPr>
      </p:pic>
      <p:cxnSp>
        <p:nvCxnSpPr>
          <p:cNvPr id="118" name="Google Shape;118;p13"/>
          <p:cNvCxnSpPr>
            <a:cxnSpLocks/>
          </p:cNvCxnSpPr>
          <p:nvPr/>
        </p:nvCxnSpPr>
        <p:spPr>
          <a:xfrm flipH="1">
            <a:off x="1493426" y="4594275"/>
            <a:ext cx="729624" cy="0"/>
          </a:xfrm>
          <a:prstGeom prst="straightConnector1">
            <a:avLst/>
          </a:prstGeom>
          <a:noFill/>
          <a:ln w="9525" cap="flat" cmpd="sng">
            <a:solidFill>
              <a:schemeClr val="dk2"/>
            </a:solidFill>
            <a:prstDash val="solid"/>
            <a:round/>
            <a:headEnd type="none" w="med" len="med"/>
            <a:tailEnd type="none" w="med" len="med"/>
          </a:ln>
        </p:spPr>
      </p:cxnSp>
      <p:cxnSp>
        <p:nvCxnSpPr>
          <p:cNvPr id="119" name="Google Shape;119;p13"/>
          <p:cNvCxnSpPr/>
          <p:nvPr/>
        </p:nvCxnSpPr>
        <p:spPr>
          <a:xfrm rot="10800000" flipH="1">
            <a:off x="2493300" y="4149650"/>
            <a:ext cx="17400" cy="435900"/>
          </a:xfrm>
          <a:prstGeom prst="straightConnector1">
            <a:avLst/>
          </a:prstGeom>
          <a:noFill/>
          <a:ln w="9525" cap="flat" cmpd="sng">
            <a:solidFill>
              <a:schemeClr val="dk2"/>
            </a:solidFill>
            <a:prstDash val="solid"/>
            <a:round/>
            <a:headEnd type="none" w="med" len="med"/>
            <a:tailEnd type="none" w="med" len="med"/>
          </a:ln>
        </p:spPr>
      </p:cxnSp>
      <p:cxnSp>
        <p:nvCxnSpPr>
          <p:cNvPr id="120" name="Google Shape;120;p13"/>
          <p:cNvCxnSpPr/>
          <p:nvPr/>
        </p:nvCxnSpPr>
        <p:spPr>
          <a:xfrm rot="10800000" flipH="1">
            <a:off x="2528150" y="4114825"/>
            <a:ext cx="1586700" cy="8700"/>
          </a:xfrm>
          <a:prstGeom prst="straightConnector1">
            <a:avLst/>
          </a:prstGeom>
          <a:noFill/>
          <a:ln w="9525" cap="flat" cmpd="sng">
            <a:solidFill>
              <a:schemeClr val="dk2"/>
            </a:solidFill>
            <a:prstDash val="solid"/>
            <a:round/>
            <a:headEnd type="none" w="med" len="med"/>
            <a:tailEnd type="none" w="med" len="med"/>
          </a:ln>
        </p:spPr>
      </p:cxnSp>
      <p:cxnSp>
        <p:nvCxnSpPr>
          <p:cNvPr id="121" name="Google Shape;121;p13"/>
          <p:cNvCxnSpPr/>
          <p:nvPr/>
        </p:nvCxnSpPr>
        <p:spPr>
          <a:xfrm rot="10800000">
            <a:off x="2720000" y="3870650"/>
            <a:ext cx="26100" cy="714900"/>
          </a:xfrm>
          <a:prstGeom prst="straightConnector1">
            <a:avLst/>
          </a:prstGeom>
          <a:noFill/>
          <a:ln w="9525" cap="flat" cmpd="sng">
            <a:solidFill>
              <a:schemeClr val="dk2"/>
            </a:solidFill>
            <a:prstDash val="solid"/>
            <a:round/>
            <a:headEnd type="none" w="med" len="med"/>
            <a:tailEnd type="none" w="med" len="med"/>
          </a:ln>
        </p:spPr>
      </p:cxnSp>
      <p:cxnSp>
        <p:nvCxnSpPr>
          <p:cNvPr id="122" name="Google Shape;122;p13"/>
          <p:cNvCxnSpPr>
            <a:cxnSpLocks/>
          </p:cNvCxnSpPr>
          <p:nvPr/>
        </p:nvCxnSpPr>
        <p:spPr>
          <a:xfrm flipH="1">
            <a:off x="1741499" y="3870700"/>
            <a:ext cx="978451" cy="17100"/>
          </a:xfrm>
          <a:prstGeom prst="straightConnector1">
            <a:avLst/>
          </a:prstGeom>
          <a:noFill/>
          <a:ln w="9525" cap="flat" cmpd="sng">
            <a:solidFill>
              <a:schemeClr val="dk2"/>
            </a:solidFill>
            <a:prstDash val="solid"/>
            <a:round/>
            <a:headEnd type="none" w="med" len="med"/>
            <a:tailEnd type="none" w="med" len="med"/>
          </a:ln>
        </p:spPr>
      </p:cxnSp>
      <p:cxnSp>
        <p:nvCxnSpPr>
          <p:cNvPr id="123" name="Google Shape;123;p13"/>
          <p:cNvCxnSpPr/>
          <p:nvPr/>
        </p:nvCxnSpPr>
        <p:spPr>
          <a:xfrm rot="10800000">
            <a:off x="2972825" y="3478250"/>
            <a:ext cx="26100" cy="1098600"/>
          </a:xfrm>
          <a:prstGeom prst="straightConnector1">
            <a:avLst/>
          </a:prstGeom>
          <a:noFill/>
          <a:ln w="9525" cap="flat" cmpd="sng">
            <a:solidFill>
              <a:schemeClr val="dk2"/>
            </a:solidFill>
            <a:prstDash val="solid"/>
            <a:round/>
            <a:headEnd type="none" w="med" len="med"/>
            <a:tailEnd type="none" w="med" len="med"/>
          </a:ln>
        </p:spPr>
      </p:cxnSp>
      <p:cxnSp>
        <p:nvCxnSpPr>
          <p:cNvPr id="124" name="Google Shape;124;p13"/>
          <p:cNvCxnSpPr/>
          <p:nvPr/>
        </p:nvCxnSpPr>
        <p:spPr>
          <a:xfrm>
            <a:off x="2981475" y="3469675"/>
            <a:ext cx="1281600" cy="0"/>
          </a:xfrm>
          <a:prstGeom prst="straightConnector1">
            <a:avLst/>
          </a:prstGeom>
          <a:noFill/>
          <a:ln w="9525" cap="flat" cmpd="sng">
            <a:solidFill>
              <a:schemeClr val="dk2"/>
            </a:solidFill>
            <a:prstDash val="solid"/>
            <a:round/>
            <a:headEnd type="none" w="med" len="med"/>
            <a:tailEnd type="none" w="med" len="med"/>
          </a:ln>
        </p:spPr>
      </p:cxnSp>
      <p:cxnSp>
        <p:nvCxnSpPr>
          <p:cNvPr id="125" name="Google Shape;125;p13"/>
          <p:cNvCxnSpPr/>
          <p:nvPr/>
        </p:nvCxnSpPr>
        <p:spPr>
          <a:xfrm rot="10800000">
            <a:off x="3225650" y="3147025"/>
            <a:ext cx="34800" cy="1421100"/>
          </a:xfrm>
          <a:prstGeom prst="straightConnector1">
            <a:avLst/>
          </a:prstGeom>
          <a:noFill/>
          <a:ln w="9525" cap="flat" cmpd="sng">
            <a:solidFill>
              <a:schemeClr val="dk2"/>
            </a:solidFill>
            <a:prstDash val="solid"/>
            <a:round/>
            <a:headEnd type="none" w="med" len="med"/>
            <a:tailEnd type="none" w="med" len="med"/>
          </a:ln>
        </p:spPr>
      </p:cxnSp>
      <p:cxnSp>
        <p:nvCxnSpPr>
          <p:cNvPr id="126" name="Google Shape;126;p13"/>
          <p:cNvCxnSpPr>
            <a:cxnSpLocks/>
          </p:cNvCxnSpPr>
          <p:nvPr/>
        </p:nvCxnSpPr>
        <p:spPr>
          <a:xfrm flipH="1" flipV="1">
            <a:off x="1791574" y="3110377"/>
            <a:ext cx="1442726" cy="45473"/>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127;p13"/>
          <p:cNvCxnSpPr/>
          <p:nvPr/>
        </p:nvCxnSpPr>
        <p:spPr>
          <a:xfrm rot="10800000">
            <a:off x="3530750" y="2702500"/>
            <a:ext cx="26100" cy="1900500"/>
          </a:xfrm>
          <a:prstGeom prst="straightConnector1">
            <a:avLst/>
          </a:prstGeom>
          <a:noFill/>
          <a:ln w="9525" cap="flat" cmpd="sng">
            <a:solidFill>
              <a:schemeClr val="dk2"/>
            </a:solidFill>
            <a:prstDash val="solid"/>
            <a:round/>
            <a:headEnd type="none" w="med" len="med"/>
            <a:tailEnd type="none" w="med" len="med"/>
          </a:ln>
        </p:spPr>
      </p:cxnSp>
      <p:cxnSp>
        <p:nvCxnSpPr>
          <p:cNvPr id="128" name="Google Shape;128;p13"/>
          <p:cNvCxnSpPr/>
          <p:nvPr/>
        </p:nvCxnSpPr>
        <p:spPr>
          <a:xfrm>
            <a:off x="3539425" y="2693800"/>
            <a:ext cx="897900" cy="8700"/>
          </a:xfrm>
          <a:prstGeom prst="straightConnector1">
            <a:avLst/>
          </a:prstGeom>
          <a:noFill/>
          <a:ln w="9525" cap="flat" cmpd="sng">
            <a:solidFill>
              <a:schemeClr val="dk2"/>
            </a:solidFill>
            <a:prstDash val="solid"/>
            <a:round/>
            <a:headEnd type="none" w="med" len="med"/>
            <a:tailEnd type="none" w="med" len="med"/>
          </a:ln>
        </p:spPr>
      </p:cxnSp>
      <p:cxnSp>
        <p:nvCxnSpPr>
          <p:cNvPr id="129" name="Google Shape;129;p13"/>
          <p:cNvCxnSpPr/>
          <p:nvPr/>
        </p:nvCxnSpPr>
        <p:spPr>
          <a:xfrm rot="10800000" flipH="1">
            <a:off x="6982950" y="2196900"/>
            <a:ext cx="915300" cy="8700"/>
          </a:xfrm>
          <a:prstGeom prst="straightConnector1">
            <a:avLst/>
          </a:prstGeom>
          <a:noFill/>
          <a:ln w="9525" cap="flat" cmpd="sng">
            <a:solidFill>
              <a:schemeClr val="dk2"/>
            </a:solidFill>
            <a:prstDash val="solid"/>
            <a:round/>
            <a:headEnd type="none" w="med" len="med"/>
            <a:tailEnd type="none" w="med" len="med"/>
          </a:ln>
        </p:spPr>
      </p:cxnSp>
      <p:cxnSp>
        <p:nvCxnSpPr>
          <p:cNvPr id="130" name="Google Shape;130;p13"/>
          <p:cNvCxnSpPr/>
          <p:nvPr/>
        </p:nvCxnSpPr>
        <p:spPr>
          <a:xfrm>
            <a:off x="6965525" y="2807125"/>
            <a:ext cx="1028700" cy="870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3"/>
          <p:cNvCxnSpPr/>
          <p:nvPr/>
        </p:nvCxnSpPr>
        <p:spPr>
          <a:xfrm flipH="1">
            <a:off x="5222000" y="1717400"/>
            <a:ext cx="610200" cy="8700"/>
          </a:xfrm>
          <a:prstGeom prst="straightConnector1">
            <a:avLst/>
          </a:prstGeom>
          <a:noFill/>
          <a:ln w="9525" cap="flat" cmpd="sng">
            <a:solidFill>
              <a:schemeClr val="dk2"/>
            </a:solidFill>
            <a:prstDash val="solid"/>
            <a:round/>
            <a:headEnd type="none" w="med" len="med"/>
            <a:tailEnd type="none" w="med" len="med"/>
          </a:ln>
        </p:spPr>
      </p:cxnSp>
      <p:sp>
        <p:nvSpPr>
          <p:cNvPr id="132" name="Google Shape;132;p13"/>
          <p:cNvSpPr txBox="1"/>
          <p:nvPr/>
        </p:nvSpPr>
        <p:spPr>
          <a:xfrm>
            <a:off x="693472" y="4302276"/>
            <a:ext cx="1281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Georgia"/>
                <a:ea typeface="Georgia"/>
                <a:cs typeface="Georgia"/>
                <a:sym typeface="Georgia"/>
              </a:rPr>
              <a:t>Nav Bar</a:t>
            </a:r>
            <a:endParaRPr sz="800" b="1" dirty="0">
              <a:latin typeface="Georgia"/>
              <a:ea typeface="Georgia"/>
              <a:cs typeface="Georgia"/>
              <a:sym typeface="Georgia"/>
            </a:endParaRPr>
          </a:p>
          <a:p>
            <a:pPr marL="0" lvl="0" indent="0" algn="l" rtl="0">
              <a:spcBef>
                <a:spcPts val="0"/>
              </a:spcBef>
              <a:spcAft>
                <a:spcPts val="0"/>
              </a:spcAft>
              <a:buNone/>
            </a:pPr>
            <a:r>
              <a:rPr lang="en-US" sz="800" b="1" dirty="0">
                <a:latin typeface="Georgia"/>
                <a:ea typeface="Georgia"/>
                <a:cs typeface="Georgia"/>
                <a:sym typeface="Georgia"/>
              </a:rPr>
              <a:t>Home Icon</a:t>
            </a:r>
            <a:endParaRPr sz="800" b="1" dirty="0">
              <a:latin typeface="Georgia"/>
              <a:ea typeface="Georgia"/>
              <a:cs typeface="Georgia"/>
              <a:sym typeface="Georgia"/>
            </a:endParaRPr>
          </a:p>
          <a:p>
            <a:pPr marL="0" lvl="0" indent="0" algn="l" rtl="0">
              <a:spcBef>
                <a:spcPts val="0"/>
              </a:spcBef>
              <a:spcAft>
                <a:spcPts val="0"/>
              </a:spcAft>
              <a:buNone/>
            </a:pPr>
            <a:r>
              <a:rPr lang="en-US" sz="800" dirty="0">
                <a:solidFill>
                  <a:srgbClr val="FF0000"/>
                </a:solidFill>
                <a:latin typeface="Georgia"/>
                <a:ea typeface="Georgia"/>
                <a:cs typeface="Georgia"/>
                <a:sym typeface="Georgia"/>
              </a:rPr>
              <a:t>To see all posts by all users</a:t>
            </a:r>
            <a:endParaRPr sz="800" dirty="0">
              <a:solidFill>
                <a:srgbClr val="FF0000"/>
              </a:solidFill>
              <a:latin typeface="Georgia"/>
              <a:ea typeface="Georgia"/>
              <a:cs typeface="Georgia"/>
              <a:sym typeface="Georgia"/>
            </a:endParaRPr>
          </a:p>
        </p:txBody>
      </p:sp>
      <p:sp>
        <p:nvSpPr>
          <p:cNvPr id="133" name="Google Shape;133;p13"/>
          <p:cNvSpPr txBox="1"/>
          <p:nvPr/>
        </p:nvSpPr>
        <p:spPr>
          <a:xfrm>
            <a:off x="667188" y="3530750"/>
            <a:ext cx="1281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Georgia"/>
                <a:ea typeface="Georgia"/>
                <a:cs typeface="Georgia"/>
                <a:sym typeface="Georgia"/>
              </a:rPr>
              <a:t>Nav Bar</a:t>
            </a:r>
            <a:endParaRPr sz="800" b="1" dirty="0">
              <a:latin typeface="Georgia"/>
              <a:ea typeface="Georgia"/>
              <a:cs typeface="Georgia"/>
              <a:sym typeface="Georgia"/>
            </a:endParaRPr>
          </a:p>
          <a:p>
            <a:pPr marL="0" lvl="0" indent="0" algn="l" rtl="0">
              <a:spcBef>
                <a:spcPts val="0"/>
              </a:spcBef>
              <a:spcAft>
                <a:spcPts val="0"/>
              </a:spcAft>
              <a:buNone/>
            </a:pPr>
            <a:r>
              <a:rPr lang="en-US" sz="800" b="1" dirty="0">
                <a:latin typeface="Georgia"/>
                <a:ea typeface="Georgia"/>
                <a:cs typeface="Georgia"/>
                <a:sym typeface="Georgia"/>
              </a:rPr>
              <a:t>Jobs Icon</a:t>
            </a:r>
            <a:endParaRPr sz="800" b="1" dirty="0">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see all jobs posted</a:t>
            </a:r>
            <a:endParaRPr sz="800" dirty="0">
              <a:solidFill>
                <a:srgbClr val="ED3024"/>
              </a:solidFill>
              <a:latin typeface="Georgia"/>
              <a:ea typeface="Georgia"/>
              <a:cs typeface="Georgia"/>
              <a:sym typeface="Georgia"/>
            </a:endParaRPr>
          </a:p>
        </p:txBody>
      </p:sp>
      <p:sp>
        <p:nvSpPr>
          <p:cNvPr id="134" name="Google Shape;134;p13"/>
          <p:cNvSpPr txBox="1"/>
          <p:nvPr/>
        </p:nvSpPr>
        <p:spPr>
          <a:xfrm>
            <a:off x="792403" y="2740501"/>
            <a:ext cx="1281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Georgia"/>
                <a:ea typeface="Georgia"/>
                <a:cs typeface="Georgia"/>
                <a:sym typeface="Georgia"/>
              </a:rPr>
              <a:t>Nav Bar</a:t>
            </a:r>
            <a:endParaRPr sz="800" b="1" dirty="0">
              <a:latin typeface="Georgia"/>
              <a:ea typeface="Georgia"/>
              <a:cs typeface="Georgia"/>
              <a:sym typeface="Georgia"/>
            </a:endParaRPr>
          </a:p>
          <a:p>
            <a:pPr marL="0" lvl="0" indent="0" algn="l" rtl="0">
              <a:spcBef>
                <a:spcPts val="0"/>
              </a:spcBef>
              <a:spcAft>
                <a:spcPts val="0"/>
              </a:spcAft>
              <a:buNone/>
            </a:pPr>
            <a:r>
              <a:rPr lang="en-US" sz="800" b="1" dirty="0">
                <a:latin typeface="Georgia"/>
                <a:ea typeface="Georgia"/>
                <a:cs typeface="Georgia"/>
                <a:sym typeface="Georgia"/>
              </a:rPr>
              <a:t>Products Icon</a:t>
            </a:r>
            <a:endParaRPr sz="800" b="1" dirty="0">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see all available Products</a:t>
            </a:r>
            <a:endParaRPr sz="800" dirty="0">
              <a:solidFill>
                <a:srgbClr val="ED3024"/>
              </a:solidFill>
              <a:latin typeface="Georgia"/>
              <a:ea typeface="Georgia"/>
              <a:cs typeface="Georgia"/>
              <a:sym typeface="Georgia"/>
            </a:endParaRPr>
          </a:p>
        </p:txBody>
      </p:sp>
      <p:sp>
        <p:nvSpPr>
          <p:cNvPr id="135" name="Google Shape;135;p13"/>
          <p:cNvSpPr txBox="1"/>
          <p:nvPr/>
        </p:nvSpPr>
        <p:spPr>
          <a:xfrm>
            <a:off x="4075351" y="3857575"/>
            <a:ext cx="1281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Georgia"/>
                <a:ea typeface="Georgia"/>
                <a:cs typeface="Georgia"/>
                <a:sym typeface="Georgia"/>
              </a:rPr>
              <a:t>Nav Bar</a:t>
            </a:r>
            <a:endParaRPr sz="800" b="1" dirty="0">
              <a:latin typeface="Georgia"/>
              <a:ea typeface="Georgia"/>
              <a:cs typeface="Georgia"/>
              <a:sym typeface="Georgia"/>
            </a:endParaRPr>
          </a:p>
          <a:p>
            <a:pPr marL="0" lvl="0" indent="0" algn="l" rtl="0">
              <a:spcBef>
                <a:spcPts val="0"/>
              </a:spcBef>
              <a:spcAft>
                <a:spcPts val="0"/>
              </a:spcAft>
              <a:buNone/>
            </a:pPr>
            <a:r>
              <a:rPr lang="en-US" sz="800" b="1" dirty="0">
                <a:latin typeface="Georgia"/>
                <a:ea typeface="Georgia"/>
                <a:cs typeface="Georgia"/>
                <a:sym typeface="Georgia"/>
              </a:rPr>
              <a:t>Search Icon</a:t>
            </a:r>
            <a:endParaRPr sz="800" b="1" dirty="0">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search all users</a:t>
            </a:r>
            <a:endParaRPr sz="800" dirty="0">
              <a:solidFill>
                <a:srgbClr val="ED3024"/>
              </a:solidFill>
              <a:latin typeface="Georgia"/>
              <a:ea typeface="Georgia"/>
              <a:cs typeface="Georgia"/>
              <a:sym typeface="Georgia"/>
            </a:endParaRPr>
          </a:p>
        </p:txBody>
      </p:sp>
      <p:sp>
        <p:nvSpPr>
          <p:cNvPr id="136" name="Google Shape;136;p13"/>
          <p:cNvSpPr txBox="1"/>
          <p:nvPr/>
        </p:nvSpPr>
        <p:spPr>
          <a:xfrm>
            <a:off x="4223651" y="3074686"/>
            <a:ext cx="1281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Georgia"/>
                <a:ea typeface="Georgia"/>
                <a:cs typeface="Georgia"/>
                <a:sym typeface="Georgia"/>
              </a:rPr>
              <a:t>Nav Bar</a:t>
            </a:r>
            <a:endParaRPr sz="800" b="1" dirty="0">
              <a:latin typeface="Georgia"/>
              <a:ea typeface="Georgia"/>
              <a:cs typeface="Georgia"/>
              <a:sym typeface="Georgia"/>
            </a:endParaRPr>
          </a:p>
          <a:p>
            <a:pPr marL="0" lvl="0" indent="0" algn="l" rtl="0">
              <a:spcBef>
                <a:spcPts val="0"/>
              </a:spcBef>
              <a:spcAft>
                <a:spcPts val="0"/>
              </a:spcAft>
              <a:buNone/>
            </a:pPr>
            <a:r>
              <a:rPr lang="en-US" sz="800" b="1" dirty="0">
                <a:latin typeface="Georgia"/>
                <a:ea typeface="Georgia"/>
                <a:cs typeface="Georgia"/>
                <a:sym typeface="Georgia"/>
              </a:rPr>
              <a:t>Events Icon</a:t>
            </a:r>
            <a:endParaRPr sz="800" b="1" dirty="0">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see all events happening</a:t>
            </a:r>
            <a:endParaRPr sz="800" dirty="0">
              <a:solidFill>
                <a:srgbClr val="ED3024"/>
              </a:solidFill>
              <a:latin typeface="Georgia"/>
              <a:ea typeface="Georgia"/>
              <a:cs typeface="Georgia"/>
              <a:sym typeface="Georgia"/>
            </a:endParaRPr>
          </a:p>
        </p:txBody>
      </p:sp>
      <p:sp>
        <p:nvSpPr>
          <p:cNvPr id="137" name="Google Shape;137;p13"/>
          <p:cNvSpPr txBox="1"/>
          <p:nvPr/>
        </p:nvSpPr>
        <p:spPr>
          <a:xfrm>
            <a:off x="4388274" y="2347924"/>
            <a:ext cx="1281600" cy="6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latin typeface="Georgia"/>
                <a:ea typeface="Georgia"/>
                <a:cs typeface="Georgia"/>
                <a:sym typeface="Georgia"/>
              </a:rPr>
              <a:t>Nav Bar</a:t>
            </a:r>
            <a:endParaRPr sz="800" b="1" dirty="0">
              <a:latin typeface="Georgia"/>
              <a:ea typeface="Georgia"/>
              <a:cs typeface="Georgia"/>
              <a:sym typeface="Georgia"/>
            </a:endParaRPr>
          </a:p>
          <a:p>
            <a:pPr marL="0" lvl="0" indent="0" algn="l" rtl="0">
              <a:spcBef>
                <a:spcPts val="0"/>
              </a:spcBef>
              <a:spcAft>
                <a:spcPts val="0"/>
              </a:spcAft>
              <a:buNone/>
            </a:pPr>
            <a:r>
              <a:rPr lang="en-US" sz="800" b="1" dirty="0">
                <a:latin typeface="Georgia"/>
                <a:ea typeface="Georgia"/>
                <a:cs typeface="Georgia"/>
                <a:sym typeface="Georgia"/>
              </a:rPr>
              <a:t>Profile Icon</a:t>
            </a:r>
            <a:endParaRPr sz="800" b="1" dirty="0">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see and edit profile</a:t>
            </a:r>
            <a:endParaRPr sz="800" dirty="0">
              <a:solidFill>
                <a:srgbClr val="ED3024"/>
              </a:solidFill>
              <a:latin typeface="Georgia"/>
              <a:ea typeface="Georgia"/>
              <a:cs typeface="Georgia"/>
              <a:sym typeface="Georgia"/>
            </a:endParaRPr>
          </a:p>
        </p:txBody>
      </p:sp>
      <p:sp>
        <p:nvSpPr>
          <p:cNvPr id="138" name="Google Shape;138;p13"/>
          <p:cNvSpPr txBox="1"/>
          <p:nvPr/>
        </p:nvSpPr>
        <p:spPr>
          <a:xfrm>
            <a:off x="7855625" y="1864740"/>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latin typeface="Georgia"/>
                <a:ea typeface="Georgia"/>
                <a:cs typeface="Georgia"/>
                <a:sym typeface="Georgia"/>
              </a:rPr>
              <a:t>#</a:t>
            </a:r>
            <a:r>
              <a:rPr lang="en-US" sz="1200" dirty="0">
                <a:solidFill>
                  <a:schemeClr val="dk1"/>
                </a:solidFill>
                <a:highlight>
                  <a:srgbClr val="FFFFFF"/>
                </a:highlight>
              </a:rPr>
              <a:t>1B2E10</a:t>
            </a:r>
            <a:endParaRPr sz="800" b="1" dirty="0">
              <a:latin typeface="Georgia"/>
              <a:ea typeface="Georgia"/>
              <a:cs typeface="Georgia"/>
              <a:sym typeface="Georgia"/>
            </a:endParaRPr>
          </a:p>
          <a:p>
            <a:pPr marL="0" lvl="0" indent="0" algn="l" rtl="0">
              <a:spcBef>
                <a:spcPts val="0"/>
              </a:spcBef>
              <a:spcAft>
                <a:spcPts val="0"/>
              </a:spcAft>
              <a:buNone/>
            </a:pPr>
            <a:r>
              <a:rPr lang="en-US" sz="800" b="1" dirty="0">
                <a:solidFill>
                  <a:srgbClr val="ED3024"/>
                </a:solidFill>
                <a:latin typeface="Georgia"/>
                <a:ea typeface="Georgia"/>
                <a:cs typeface="Georgia"/>
                <a:sym typeface="Georgia"/>
              </a:rPr>
              <a:t>For toggle on switch</a:t>
            </a:r>
            <a:endParaRPr sz="800" dirty="0">
              <a:solidFill>
                <a:srgbClr val="ED3024"/>
              </a:solidFill>
              <a:latin typeface="Georgia"/>
              <a:ea typeface="Georgia"/>
              <a:cs typeface="Georgia"/>
              <a:sym typeface="Georgia"/>
            </a:endParaRPr>
          </a:p>
        </p:txBody>
      </p:sp>
      <p:sp>
        <p:nvSpPr>
          <p:cNvPr id="139" name="Google Shape;139;p13"/>
          <p:cNvSpPr txBox="1"/>
          <p:nvPr/>
        </p:nvSpPr>
        <p:spPr>
          <a:xfrm>
            <a:off x="7994225" y="2542650"/>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latin typeface="Georgia"/>
                <a:ea typeface="Georgia"/>
                <a:cs typeface="Georgia"/>
                <a:sym typeface="Georgia"/>
              </a:rPr>
              <a:t>#</a:t>
            </a:r>
            <a:r>
              <a:rPr lang="en-US" sz="1200" dirty="0">
                <a:solidFill>
                  <a:schemeClr val="dk1"/>
                </a:solidFill>
                <a:highlight>
                  <a:srgbClr val="FFFFFF"/>
                </a:highlight>
              </a:rPr>
              <a:t>FFFFFF</a:t>
            </a:r>
            <a:endParaRPr sz="800" b="1" dirty="0">
              <a:latin typeface="Georgia"/>
              <a:ea typeface="Georgia"/>
              <a:cs typeface="Georgia"/>
              <a:sym typeface="Georgia"/>
            </a:endParaRPr>
          </a:p>
          <a:p>
            <a:pPr marL="0" lvl="0" indent="0" algn="l" rtl="0">
              <a:spcBef>
                <a:spcPts val="0"/>
              </a:spcBef>
              <a:spcAft>
                <a:spcPts val="0"/>
              </a:spcAft>
              <a:buNone/>
            </a:pPr>
            <a:r>
              <a:rPr lang="en-US" sz="800" b="1" dirty="0">
                <a:solidFill>
                  <a:srgbClr val="ED3024"/>
                </a:solidFill>
                <a:latin typeface="Georgia"/>
                <a:ea typeface="Georgia"/>
                <a:cs typeface="Georgia"/>
                <a:sym typeface="Georgia"/>
              </a:rPr>
              <a:t>For toggle off switch</a:t>
            </a:r>
            <a:endParaRPr sz="800" dirty="0">
              <a:solidFill>
                <a:srgbClr val="ED3024"/>
              </a:solidFill>
              <a:latin typeface="Georgia"/>
              <a:ea typeface="Georgia"/>
              <a:cs typeface="Georgia"/>
              <a:sym typeface="Georgia"/>
            </a:endParaRPr>
          </a:p>
        </p:txBody>
      </p:sp>
      <p:sp>
        <p:nvSpPr>
          <p:cNvPr id="140" name="Google Shape;140;p13"/>
          <p:cNvSpPr txBox="1"/>
          <p:nvPr/>
        </p:nvSpPr>
        <p:spPr>
          <a:xfrm>
            <a:off x="4173213" y="1376613"/>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solidFill>
                  <a:schemeClr val="dk1"/>
                </a:solidFill>
                <a:highlight>
                  <a:srgbClr val="FFFFFF"/>
                </a:highlight>
              </a:rPr>
              <a:t>Back Icon</a:t>
            </a:r>
            <a:endParaRPr sz="400" b="1" dirty="0">
              <a:latin typeface="Georgia"/>
              <a:ea typeface="Georgia"/>
              <a:cs typeface="Georgia"/>
              <a:sym typeface="Georgia"/>
            </a:endParaRPr>
          </a:p>
          <a:p>
            <a:pPr marL="0" lvl="0" indent="0" algn="l" rtl="0">
              <a:spcBef>
                <a:spcPts val="0"/>
              </a:spcBef>
              <a:spcAft>
                <a:spcPts val="0"/>
              </a:spcAft>
              <a:buNone/>
            </a:pPr>
            <a:r>
              <a:rPr lang="en-US" sz="800" b="1" dirty="0">
                <a:solidFill>
                  <a:srgbClr val="ED3024"/>
                </a:solidFill>
                <a:latin typeface="Georgia"/>
                <a:ea typeface="Georgia"/>
                <a:cs typeface="Georgia"/>
                <a:sym typeface="Georgia"/>
              </a:rPr>
              <a:t>To Navigate to previous screens</a:t>
            </a:r>
            <a:endParaRPr sz="800" dirty="0">
              <a:solidFill>
                <a:srgbClr val="ED3024"/>
              </a:solidFill>
              <a:latin typeface="Georgia"/>
              <a:ea typeface="Georgia"/>
              <a:cs typeface="Georgia"/>
              <a:sym typeface="Georgia"/>
            </a:endParaRPr>
          </a:p>
        </p:txBody>
      </p:sp>
      <p:sp>
        <p:nvSpPr>
          <p:cNvPr id="141" name="Google Shape;141;p13"/>
          <p:cNvSpPr/>
          <p:nvPr/>
        </p:nvSpPr>
        <p:spPr>
          <a:xfrm>
            <a:off x="5431175" y="4428650"/>
            <a:ext cx="2083500" cy="58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13"/>
          <p:cNvPicPr preferRelativeResize="0"/>
          <p:nvPr/>
        </p:nvPicPr>
        <p:blipFill rotWithShape="1">
          <a:blip r:embed="rId5">
            <a:alphaModFix/>
          </a:blip>
          <a:srcRect l="32024" t="3334" r="9547"/>
          <a:stretch/>
        </p:blipFill>
        <p:spPr>
          <a:xfrm>
            <a:off x="5513225" y="1241189"/>
            <a:ext cx="1883051" cy="3726744"/>
          </a:xfrm>
          <a:prstGeom prst="rect">
            <a:avLst/>
          </a:prstGeom>
          <a:noFill/>
          <a:ln>
            <a:noFill/>
          </a:ln>
        </p:spPr>
      </p:pic>
      <p:sp>
        <p:nvSpPr>
          <p:cNvPr id="143" name="Google Shape;143;p13"/>
          <p:cNvSpPr txBox="1"/>
          <p:nvPr/>
        </p:nvSpPr>
        <p:spPr>
          <a:xfrm>
            <a:off x="7733650" y="3736250"/>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rgbClr val="ED3024"/>
                </a:solidFill>
                <a:latin typeface="Georgia"/>
                <a:ea typeface="Georgia"/>
                <a:cs typeface="Georgia"/>
                <a:sym typeface="Georgia"/>
              </a:rPr>
              <a:t>Nav bar dimensions</a:t>
            </a:r>
            <a:endParaRPr sz="800" b="1">
              <a:solidFill>
                <a:srgbClr val="ED3024"/>
              </a:solidFill>
              <a:latin typeface="Georgia"/>
              <a:ea typeface="Georgia"/>
              <a:cs typeface="Georgia"/>
              <a:sym typeface="Georgia"/>
            </a:endParaRPr>
          </a:p>
          <a:p>
            <a:pPr marL="0" lvl="0" indent="0" algn="l" rtl="0">
              <a:spcBef>
                <a:spcPts val="0"/>
              </a:spcBef>
              <a:spcAft>
                <a:spcPts val="0"/>
              </a:spcAft>
              <a:buNone/>
            </a:pPr>
            <a:r>
              <a:rPr lang="en-US" sz="800">
                <a:solidFill>
                  <a:schemeClr val="dk1"/>
                </a:solidFill>
                <a:latin typeface="Georgia"/>
                <a:ea typeface="Georgia"/>
                <a:cs typeface="Georgia"/>
                <a:sym typeface="Georgia"/>
              </a:rPr>
              <a:t>393 x 96</a:t>
            </a:r>
            <a:endParaRPr sz="800">
              <a:solidFill>
                <a:schemeClr val="dk1"/>
              </a:solidFill>
              <a:latin typeface="Georgia"/>
              <a:ea typeface="Georgia"/>
              <a:cs typeface="Georgia"/>
              <a:sym typeface="Georgia"/>
            </a:endParaRPr>
          </a:p>
        </p:txBody>
      </p:sp>
      <p:cxnSp>
        <p:nvCxnSpPr>
          <p:cNvPr id="144" name="Google Shape;144;p13"/>
          <p:cNvCxnSpPr/>
          <p:nvPr/>
        </p:nvCxnSpPr>
        <p:spPr>
          <a:xfrm>
            <a:off x="7523450" y="4620425"/>
            <a:ext cx="775800" cy="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3"/>
          <p:cNvCxnSpPr/>
          <p:nvPr/>
        </p:nvCxnSpPr>
        <p:spPr>
          <a:xfrm rot="10800000">
            <a:off x="8229700" y="4149725"/>
            <a:ext cx="43500" cy="462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14"/>
          <p:cNvSpPr txBox="1">
            <a:spLocks noGrp="1"/>
          </p:cNvSpPr>
          <p:nvPr>
            <p:ph type="title"/>
          </p:nvPr>
        </p:nvSpPr>
        <p:spPr>
          <a:xfrm>
            <a:off x="1303650" y="516794"/>
            <a:ext cx="3044400" cy="397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solidFill>
                  <a:srgbClr val="632423"/>
                </a:solidFill>
              </a:rPr>
              <a:t>Design System</a:t>
            </a:r>
            <a:endParaRPr dirty="0">
              <a:solidFill>
                <a:srgbClr val="632423"/>
              </a:solidFill>
            </a:endParaRPr>
          </a:p>
        </p:txBody>
      </p:sp>
      <p:pic>
        <p:nvPicPr>
          <p:cNvPr id="151" name="Google Shape;151;p14" descr="A tree with white branches and leaves&#10;&#10;Description automatically generated"/>
          <p:cNvPicPr preferRelativeResize="0"/>
          <p:nvPr/>
        </p:nvPicPr>
        <p:blipFill rotWithShape="1">
          <a:blip r:embed="rId3">
            <a:alphaModFix/>
          </a:blip>
          <a:srcRect t="4498"/>
          <a:stretch/>
        </p:blipFill>
        <p:spPr>
          <a:xfrm>
            <a:off x="7696200" y="48385"/>
            <a:ext cx="1301243" cy="1301243"/>
          </a:xfrm>
          <a:prstGeom prst="rect">
            <a:avLst/>
          </a:prstGeom>
          <a:noFill/>
          <a:ln>
            <a:noFill/>
          </a:ln>
        </p:spPr>
      </p:pic>
      <p:pic>
        <p:nvPicPr>
          <p:cNvPr id="152" name="Google Shape;152;p14"/>
          <p:cNvPicPr preferRelativeResize="0"/>
          <p:nvPr/>
        </p:nvPicPr>
        <p:blipFill>
          <a:blip r:embed="rId4">
            <a:alphaModFix/>
          </a:blip>
          <a:stretch>
            <a:fillRect/>
          </a:stretch>
        </p:blipFill>
        <p:spPr>
          <a:xfrm>
            <a:off x="5571776" y="1290249"/>
            <a:ext cx="1698999" cy="3439326"/>
          </a:xfrm>
          <a:prstGeom prst="rect">
            <a:avLst/>
          </a:prstGeom>
          <a:noFill/>
          <a:ln>
            <a:noFill/>
          </a:ln>
        </p:spPr>
      </p:pic>
      <p:pic>
        <p:nvPicPr>
          <p:cNvPr id="153" name="Google Shape;153;p14"/>
          <p:cNvPicPr preferRelativeResize="0"/>
          <p:nvPr/>
        </p:nvPicPr>
        <p:blipFill>
          <a:blip r:embed="rId5">
            <a:alphaModFix/>
          </a:blip>
          <a:stretch>
            <a:fillRect/>
          </a:stretch>
        </p:blipFill>
        <p:spPr>
          <a:xfrm>
            <a:off x="1561253" y="1153078"/>
            <a:ext cx="1837851" cy="3720407"/>
          </a:xfrm>
          <a:prstGeom prst="rect">
            <a:avLst/>
          </a:prstGeom>
          <a:noFill/>
          <a:ln>
            <a:noFill/>
          </a:ln>
        </p:spPr>
      </p:pic>
      <p:cxnSp>
        <p:nvCxnSpPr>
          <p:cNvPr id="154" name="Google Shape;154;p14"/>
          <p:cNvCxnSpPr>
            <a:cxnSpLocks/>
            <a:endCxn id="160" idx="1"/>
          </p:cNvCxnSpPr>
          <p:nvPr/>
        </p:nvCxnSpPr>
        <p:spPr>
          <a:xfrm>
            <a:off x="3131928" y="2207915"/>
            <a:ext cx="722472" cy="277262"/>
          </a:xfrm>
          <a:prstGeom prst="straightConnector1">
            <a:avLst/>
          </a:prstGeom>
          <a:noFill/>
          <a:ln w="9525" cap="flat" cmpd="sng">
            <a:solidFill>
              <a:schemeClr val="dk2"/>
            </a:solidFill>
            <a:prstDash val="solid"/>
            <a:round/>
            <a:headEnd type="none" w="med" len="med"/>
            <a:tailEnd type="none" w="med" len="med"/>
          </a:ln>
        </p:spPr>
      </p:cxnSp>
      <p:cxnSp>
        <p:nvCxnSpPr>
          <p:cNvPr id="155" name="Google Shape;155;p14"/>
          <p:cNvCxnSpPr/>
          <p:nvPr/>
        </p:nvCxnSpPr>
        <p:spPr>
          <a:xfrm>
            <a:off x="3131928" y="1632565"/>
            <a:ext cx="793200" cy="87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14"/>
          <p:cNvCxnSpPr>
            <a:cxnSpLocks/>
            <a:endCxn id="161" idx="1"/>
          </p:cNvCxnSpPr>
          <p:nvPr/>
        </p:nvCxnSpPr>
        <p:spPr>
          <a:xfrm>
            <a:off x="2068353" y="3088415"/>
            <a:ext cx="1796398" cy="345633"/>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14"/>
          <p:cNvCxnSpPr/>
          <p:nvPr/>
        </p:nvCxnSpPr>
        <p:spPr>
          <a:xfrm>
            <a:off x="6965525" y="4350175"/>
            <a:ext cx="749700" cy="26100"/>
          </a:xfrm>
          <a:prstGeom prst="straightConnector1">
            <a:avLst/>
          </a:prstGeom>
          <a:noFill/>
          <a:ln w="9525" cap="flat" cmpd="sng">
            <a:solidFill>
              <a:schemeClr val="dk2"/>
            </a:solidFill>
            <a:prstDash val="solid"/>
            <a:round/>
            <a:headEnd type="none" w="med" len="med"/>
            <a:tailEnd type="none" w="med" len="med"/>
          </a:ln>
        </p:spPr>
      </p:cxnSp>
      <p:cxnSp>
        <p:nvCxnSpPr>
          <p:cNvPr id="158" name="Google Shape;158;p14"/>
          <p:cNvCxnSpPr/>
          <p:nvPr/>
        </p:nvCxnSpPr>
        <p:spPr>
          <a:xfrm rot="10800000" flipH="1">
            <a:off x="6756300" y="2275375"/>
            <a:ext cx="1020000" cy="174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14"/>
          <p:cNvSpPr txBox="1"/>
          <p:nvPr/>
        </p:nvSpPr>
        <p:spPr>
          <a:xfrm>
            <a:off x="3881628" y="1395140"/>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800" b="1" dirty="0">
                <a:solidFill>
                  <a:schemeClr val="dk1"/>
                </a:solidFill>
                <a:latin typeface="Georgia"/>
                <a:ea typeface="Georgia"/>
                <a:cs typeface="Georgia"/>
                <a:sym typeface="Georgia"/>
              </a:rPr>
              <a:t>Add Icon</a:t>
            </a:r>
            <a:endParaRPr sz="800" b="1" dirty="0">
              <a:solidFill>
                <a:schemeClr val="dk1"/>
              </a:solidFill>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add new connections</a:t>
            </a:r>
            <a:endParaRPr sz="1500" b="1" dirty="0">
              <a:solidFill>
                <a:srgbClr val="ED3024"/>
              </a:solidFill>
              <a:latin typeface="Georgia"/>
              <a:ea typeface="Georgia"/>
              <a:cs typeface="Georgia"/>
              <a:sym typeface="Georgia"/>
            </a:endParaRPr>
          </a:p>
        </p:txBody>
      </p:sp>
      <p:sp>
        <p:nvSpPr>
          <p:cNvPr id="160" name="Google Shape;160;p14"/>
          <p:cNvSpPr txBox="1"/>
          <p:nvPr/>
        </p:nvSpPr>
        <p:spPr>
          <a:xfrm>
            <a:off x="3854400" y="2193877"/>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solidFill>
                  <a:schemeClr val="dk1"/>
                </a:solidFill>
                <a:latin typeface="Georgia"/>
                <a:ea typeface="Georgia"/>
                <a:cs typeface="Georgia"/>
                <a:sym typeface="Georgia"/>
              </a:rPr>
              <a:t>Request Icon</a:t>
            </a:r>
            <a:endParaRPr sz="800" b="1" dirty="0">
              <a:solidFill>
                <a:schemeClr val="dk1"/>
              </a:solidFill>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To sent connections request</a:t>
            </a:r>
            <a:endParaRPr sz="1500" b="1" dirty="0">
              <a:solidFill>
                <a:srgbClr val="ED3024"/>
              </a:solidFill>
              <a:latin typeface="Georgia"/>
              <a:ea typeface="Georgia"/>
              <a:cs typeface="Georgia"/>
              <a:sym typeface="Georgia"/>
            </a:endParaRPr>
          </a:p>
        </p:txBody>
      </p:sp>
      <p:sp>
        <p:nvSpPr>
          <p:cNvPr id="161" name="Google Shape;161;p14"/>
          <p:cNvSpPr txBox="1"/>
          <p:nvPr/>
        </p:nvSpPr>
        <p:spPr>
          <a:xfrm>
            <a:off x="3864751" y="3142748"/>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chemeClr val="dk1"/>
                </a:solidFill>
                <a:latin typeface="Georgia"/>
                <a:ea typeface="Georgia"/>
                <a:cs typeface="Georgia"/>
                <a:sym typeface="Georgia"/>
              </a:rPr>
              <a:t>Person Icon</a:t>
            </a:r>
            <a:endParaRPr sz="800" b="1">
              <a:solidFill>
                <a:schemeClr val="dk1"/>
              </a:solidFill>
              <a:latin typeface="Georgia"/>
              <a:ea typeface="Georgia"/>
              <a:cs typeface="Georgia"/>
              <a:sym typeface="Georgia"/>
            </a:endParaRPr>
          </a:p>
          <a:p>
            <a:pPr marL="0" lvl="0" indent="0" algn="l" rtl="0">
              <a:spcBef>
                <a:spcPts val="0"/>
              </a:spcBef>
              <a:spcAft>
                <a:spcPts val="0"/>
              </a:spcAft>
              <a:buNone/>
            </a:pPr>
            <a:r>
              <a:rPr lang="en-US" sz="800">
                <a:solidFill>
                  <a:srgbClr val="ED3024"/>
                </a:solidFill>
                <a:latin typeface="Georgia"/>
                <a:ea typeface="Georgia"/>
                <a:cs typeface="Georgia"/>
                <a:sym typeface="Georgia"/>
              </a:rPr>
              <a:t>To see all mutual connections</a:t>
            </a:r>
            <a:endParaRPr sz="1500" b="1">
              <a:solidFill>
                <a:srgbClr val="ED3024"/>
              </a:solidFill>
              <a:latin typeface="Georgia"/>
              <a:ea typeface="Georgia"/>
              <a:cs typeface="Georgia"/>
              <a:sym typeface="Georgia"/>
            </a:endParaRPr>
          </a:p>
        </p:txBody>
      </p:sp>
      <p:sp>
        <p:nvSpPr>
          <p:cNvPr id="162" name="Google Shape;162;p14"/>
          <p:cNvSpPr txBox="1"/>
          <p:nvPr/>
        </p:nvSpPr>
        <p:spPr>
          <a:xfrm>
            <a:off x="7702625" y="2045075"/>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solidFill>
                  <a:schemeClr val="dk1"/>
                </a:solidFill>
                <a:latin typeface="Georgia"/>
                <a:ea typeface="Georgia"/>
                <a:cs typeface="Georgia"/>
                <a:sym typeface="Georgia"/>
              </a:rPr>
              <a:t>Secondary color</a:t>
            </a:r>
            <a:endParaRPr sz="800" b="1" dirty="0">
              <a:solidFill>
                <a:schemeClr val="dk1"/>
              </a:solidFill>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Used for texts</a:t>
            </a:r>
            <a:endParaRPr sz="1500" b="1" dirty="0">
              <a:solidFill>
                <a:srgbClr val="ED3024"/>
              </a:solidFill>
              <a:latin typeface="Georgia"/>
              <a:ea typeface="Georgia"/>
              <a:cs typeface="Georgia"/>
              <a:sym typeface="Georgia"/>
            </a:endParaRPr>
          </a:p>
        </p:txBody>
      </p:sp>
      <p:sp>
        <p:nvSpPr>
          <p:cNvPr id="163" name="Google Shape;163;p14"/>
          <p:cNvSpPr txBox="1"/>
          <p:nvPr/>
        </p:nvSpPr>
        <p:spPr>
          <a:xfrm>
            <a:off x="7715843" y="4129356"/>
            <a:ext cx="12816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a:solidFill>
                  <a:schemeClr val="dk1"/>
                </a:solidFill>
                <a:latin typeface="Georgia"/>
                <a:ea typeface="Georgia"/>
                <a:cs typeface="Georgia"/>
                <a:sym typeface="Georgia"/>
              </a:rPr>
              <a:t>Camera Icon</a:t>
            </a:r>
            <a:endParaRPr sz="800" b="1">
              <a:solidFill>
                <a:schemeClr val="dk1"/>
              </a:solidFill>
              <a:latin typeface="Georgia"/>
              <a:ea typeface="Georgia"/>
              <a:cs typeface="Georgia"/>
              <a:sym typeface="Georgia"/>
            </a:endParaRPr>
          </a:p>
          <a:p>
            <a:pPr marL="0" lvl="0" indent="0" algn="l" rtl="0">
              <a:spcBef>
                <a:spcPts val="0"/>
              </a:spcBef>
              <a:spcAft>
                <a:spcPts val="0"/>
              </a:spcAft>
              <a:buNone/>
            </a:pPr>
            <a:r>
              <a:rPr lang="en-US" sz="800">
                <a:solidFill>
                  <a:srgbClr val="ED3024"/>
                </a:solidFill>
                <a:latin typeface="Georgia"/>
                <a:ea typeface="Georgia"/>
                <a:cs typeface="Georgia"/>
                <a:sym typeface="Georgia"/>
              </a:rPr>
              <a:t>To sent or click new Images</a:t>
            </a:r>
            <a:endParaRPr sz="1500" b="1">
              <a:solidFill>
                <a:srgbClr val="ED3024"/>
              </a:solidFill>
              <a:latin typeface="Georgia"/>
              <a:ea typeface="Georgia"/>
              <a:cs typeface="Georgia"/>
              <a:sym typeface="Georgia"/>
            </a:endParaRPr>
          </a:p>
        </p:txBody>
      </p:sp>
      <p:cxnSp>
        <p:nvCxnSpPr>
          <p:cNvPr id="164" name="Google Shape;164;p14"/>
          <p:cNvCxnSpPr>
            <a:cxnSpLocks/>
          </p:cNvCxnSpPr>
          <p:nvPr/>
        </p:nvCxnSpPr>
        <p:spPr>
          <a:xfrm flipH="1">
            <a:off x="5212080" y="1769725"/>
            <a:ext cx="585245" cy="177947"/>
          </a:xfrm>
          <a:prstGeom prst="straightConnector1">
            <a:avLst/>
          </a:prstGeom>
          <a:noFill/>
          <a:ln w="9525" cap="flat" cmpd="sng">
            <a:solidFill>
              <a:schemeClr val="dk2"/>
            </a:solidFill>
            <a:prstDash val="solid"/>
            <a:round/>
            <a:headEnd type="none" w="med" len="med"/>
            <a:tailEnd type="none" w="med" len="med"/>
          </a:ln>
        </p:spPr>
      </p:cxnSp>
      <p:sp>
        <p:nvSpPr>
          <p:cNvPr id="165" name="Google Shape;165;p14"/>
          <p:cNvSpPr txBox="1"/>
          <p:nvPr/>
        </p:nvSpPr>
        <p:spPr>
          <a:xfrm>
            <a:off x="4407190" y="1780765"/>
            <a:ext cx="1202236" cy="5436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b="1" dirty="0">
                <a:solidFill>
                  <a:schemeClr val="dk1"/>
                </a:solidFill>
                <a:latin typeface="Georgia"/>
                <a:ea typeface="Georgia"/>
                <a:cs typeface="Georgia"/>
                <a:sym typeface="Georgia"/>
              </a:rPr>
              <a:t>#000000</a:t>
            </a:r>
            <a:endParaRPr sz="800" b="1" dirty="0">
              <a:solidFill>
                <a:schemeClr val="dk1"/>
              </a:solidFill>
              <a:latin typeface="Georgia"/>
              <a:ea typeface="Georgia"/>
              <a:cs typeface="Georgia"/>
              <a:sym typeface="Georgia"/>
            </a:endParaRPr>
          </a:p>
          <a:p>
            <a:pPr marL="0" lvl="0" indent="0" algn="l" rtl="0">
              <a:spcBef>
                <a:spcPts val="0"/>
              </a:spcBef>
              <a:spcAft>
                <a:spcPts val="0"/>
              </a:spcAft>
              <a:buNone/>
            </a:pPr>
            <a:r>
              <a:rPr lang="en-US" sz="800" dirty="0">
                <a:solidFill>
                  <a:srgbClr val="ED3024"/>
                </a:solidFill>
                <a:latin typeface="Georgia"/>
                <a:ea typeface="Georgia"/>
                <a:cs typeface="Georgia"/>
                <a:sym typeface="Georgia"/>
              </a:rPr>
              <a:t>Used for borders</a:t>
            </a:r>
            <a:endParaRPr sz="800" b="1" dirty="0">
              <a:solidFill>
                <a:srgbClr val="ED3024"/>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69"/>
        <p:cNvGrpSpPr/>
        <p:nvPr/>
      </p:nvGrpSpPr>
      <p:grpSpPr>
        <a:xfrm>
          <a:off x="0" y="0"/>
          <a:ext cx="0" cy="0"/>
          <a:chOff x="0" y="0"/>
          <a:chExt cx="0" cy="0"/>
        </a:xfrm>
      </p:grpSpPr>
      <p:sp>
        <p:nvSpPr>
          <p:cNvPr id="170" name="Google Shape;170;p15"/>
          <p:cNvSpPr txBox="1">
            <a:spLocks noGrp="1"/>
          </p:cNvSpPr>
          <p:nvPr>
            <p:ph type="title"/>
          </p:nvPr>
        </p:nvSpPr>
        <p:spPr>
          <a:xfrm>
            <a:off x="1277182" y="532090"/>
            <a:ext cx="3475100" cy="488162"/>
          </a:xfrm>
          <a:prstGeom prst="rect">
            <a:avLst/>
          </a:prstGeom>
        </p:spPr>
        <p:txBody>
          <a:bodyPr spcFirstLastPara="1" vert="horz" lIns="91440" tIns="45720" rIns="91440" bIns="45720" rtlCol="0" anchor="t" anchorCtr="0">
            <a:normAutofit fontScale="90000"/>
          </a:bodyPr>
          <a:lstStyle/>
          <a:p>
            <a:pPr marL="12700" lvl="0" indent="0" defTabSz="457200">
              <a:lnSpc>
                <a:spcPct val="90000"/>
              </a:lnSpc>
              <a:spcAft>
                <a:spcPts val="0"/>
              </a:spcAft>
            </a:pPr>
            <a:r>
              <a:rPr lang="en-US" sz="2500" dirty="0"/>
              <a:t>Product Objectives</a:t>
            </a:r>
            <a:br>
              <a:rPr lang="en-US" sz="2500" dirty="0"/>
            </a:br>
            <a:endParaRPr lang="en-US" sz="2500" dirty="0"/>
          </a:p>
        </p:txBody>
      </p:sp>
      <p:sp>
        <p:nvSpPr>
          <p:cNvPr id="171" name="Google Shape;171;p15"/>
          <p:cNvSpPr txBox="1"/>
          <p:nvPr/>
        </p:nvSpPr>
        <p:spPr>
          <a:xfrm>
            <a:off x="1941909" y="871678"/>
            <a:ext cx="3477885" cy="3400144"/>
          </a:xfrm>
          <a:prstGeom prst="rect">
            <a:avLst/>
          </a:prstGeom>
        </p:spPr>
        <p:txBody>
          <a:bodyPr spcFirstLastPara="1" vert="horz" lIns="91440" tIns="45720" rIns="91440" bIns="45720" rtlCol="0" anchorCtr="0">
            <a:noAutofit/>
          </a:bodyPr>
          <a:lstStyle/>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Foster Niche Communities</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i="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Encourage Authenticity</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Enhance Privacy and Security</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i="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Facilitate Content Sharing</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Promote Meaningful Interactions</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i="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Personalized User Experience</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Support Collaboration and Networking</a:t>
            </a:r>
            <a:endParaRPr lang="en-US" sz="1100" dirty="0">
              <a:solidFill>
                <a:schemeClr val="tx1">
                  <a:lumMod val="75000"/>
                  <a:lumOff val="25000"/>
                </a:schemeClr>
              </a:solidFill>
            </a:endParaRPr>
          </a:p>
          <a:p>
            <a:pPr marL="342900" lvl="0" indent="-241300">
              <a:lnSpc>
                <a:spcPct val="90000"/>
              </a:lnSpc>
              <a:spcBef>
                <a:spcPts val="1000"/>
              </a:spcBef>
              <a:buClr>
                <a:schemeClr val="accent1"/>
              </a:buClr>
              <a:buSzPts val="1600"/>
              <a:buFont typeface="Wingdings 3" charset="2"/>
              <a:buChar char=""/>
            </a:pPr>
            <a:endParaRPr lang="en-US" sz="1100" b="0" i="0" dirty="0">
              <a:solidFill>
                <a:schemeClr val="tx1">
                  <a:lumMod val="75000"/>
                  <a:lumOff val="25000"/>
                </a:schemeClr>
              </a:solidFill>
              <a:sym typeface="Georgia"/>
            </a:endParaRPr>
          </a:p>
          <a:p>
            <a:pPr marL="342900" lvl="0" indent="-342900">
              <a:lnSpc>
                <a:spcPct val="90000"/>
              </a:lnSpc>
              <a:spcBef>
                <a:spcPts val="1000"/>
              </a:spcBef>
              <a:buClr>
                <a:schemeClr val="accent1"/>
              </a:buClr>
              <a:buSzPts val="1600"/>
              <a:buFont typeface="Wingdings 3" charset="2"/>
              <a:buChar char=""/>
            </a:pPr>
            <a:r>
              <a:rPr lang="en-US" sz="1100" b="0" i="0" dirty="0">
                <a:solidFill>
                  <a:schemeClr val="tx1">
                    <a:lumMod val="75000"/>
                    <a:lumOff val="25000"/>
                  </a:schemeClr>
                </a:solidFill>
                <a:sym typeface="Georgia"/>
              </a:rPr>
              <a:t>Seamless Cross-Platform Integration</a:t>
            </a:r>
            <a:endParaRPr lang="en-US" sz="1100" dirty="0">
              <a:solidFill>
                <a:schemeClr val="tx1">
                  <a:lumMod val="75000"/>
                  <a:lumOff val="25000"/>
                </a:schemeClr>
              </a:solidFill>
            </a:endParaRPr>
          </a:p>
        </p:txBody>
      </p:sp>
      <p:pic>
        <p:nvPicPr>
          <p:cNvPr id="172" name="Google Shape;172;p15" descr="A tree with white branches and leaves&#10;&#10;Description automatically generated"/>
          <p:cNvPicPr preferRelativeResize="0"/>
          <p:nvPr/>
        </p:nvPicPr>
        <p:blipFill rotWithShape="1">
          <a:blip r:embed="rId3"/>
          <a:srcRect t="4500"/>
          <a:stretch/>
        </p:blipFill>
        <p:spPr>
          <a:xfrm>
            <a:off x="5667307" y="956244"/>
            <a:ext cx="3000986" cy="3000987"/>
          </a:xfrm>
          <a:prstGeom prst="rect">
            <a:avLst/>
          </a:prstGeom>
          <a:noFill/>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{AFBD188B-CB93-F94C-8A04-399076D7359B}tf10001069</Template>
  <TotalTime>227</TotalTime>
  <Words>1766</Words>
  <Application>Microsoft Macintosh PowerPoint</Application>
  <PresentationFormat>On-screen Show (16:9)</PresentationFormat>
  <Paragraphs>272</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Century Gothic</vt:lpstr>
      <vt:lpstr>Georgia</vt:lpstr>
      <vt:lpstr>Wingdings 3</vt:lpstr>
      <vt:lpstr>Calibri</vt:lpstr>
      <vt:lpstr>Wisp</vt:lpstr>
      <vt:lpstr>PowerPoint Presentation</vt:lpstr>
      <vt:lpstr>PowerPoint Presentation</vt:lpstr>
      <vt:lpstr>Solution</vt:lpstr>
      <vt:lpstr>Design System </vt:lpstr>
      <vt:lpstr>Design System </vt:lpstr>
      <vt:lpstr>Design System</vt:lpstr>
      <vt:lpstr>Design System</vt:lpstr>
      <vt:lpstr>Design System</vt:lpstr>
      <vt:lpstr>Product Objectives </vt:lpstr>
      <vt:lpstr>Target Audience</vt:lpstr>
      <vt:lpstr>PowerPoint Presentation</vt:lpstr>
      <vt:lpstr>PowerPoint Presentation</vt:lpstr>
      <vt:lpstr>PowerPoint Presentation</vt:lpstr>
      <vt:lpstr>PowerPoint Presentation</vt:lpstr>
      <vt:lpstr>PowerPoint Presentation</vt:lpstr>
      <vt:lpstr>User Needs </vt:lpstr>
      <vt:lpstr>User Research Methods Used</vt:lpstr>
      <vt:lpstr>User Interview</vt:lpstr>
      <vt:lpstr>User Persona Creation</vt:lpstr>
      <vt:lpstr>PowerPoint Presentation</vt:lpstr>
      <vt:lpstr>Iterations for Open Card Sorting</vt:lpstr>
      <vt:lpstr>Iterations for Open Card Sorting</vt:lpstr>
      <vt:lpstr>Information architecture for open card sorting </vt:lpstr>
      <vt:lpstr>PowerPoint Presentation</vt:lpstr>
      <vt:lpstr>PowerPoint Presentation</vt:lpstr>
      <vt:lpstr>Iterations for Closed Card Sorting</vt:lpstr>
      <vt:lpstr>Iterations for Closed Card Sorting</vt:lpstr>
      <vt:lpstr>Information architecture for closed card sorting </vt:lpstr>
      <vt:lpstr>PowerPoint Presentation</vt:lpstr>
      <vt:lpstr>Error Handling:</vt:lpstr>
      <vt:lpstr>Usability Testing objectives and tasks </vt:lpstr>
      <vt:lpstr>Usability Testing objectives and tasks </vt:lpstr>
      <vt:lpstr>Strategy Plane -Why?</vt:lpstr>
      <vt:lpstr>Scope Plane-What?</vt:lpstr>
      <vt:lpstr>Structure Plane-How?</vt:lpstr>
      <vt:lpstr>Skeleton Plane</vt:lpstr>
      <vt:lpstr>Surface Plane</vt:lpstr>
      <vt:lpstr>Wireframe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Sai Veerendra Prathipati</cp:lastModifiedBy>
  <cp:revision>4</cp:revision>
  <dcterms:modified xsi:type="dcterms:W3CDTF">2023-08-10T22:56:03Z</dcterms:modified>
</cp:coreProperties>
</file>